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5" r:id="rId2"/>
    <p:sldId id="305" r:id="rId3"/>
    <p:sldId id="290" r:id="rId4"/>
    <p:sldId id="288" r:id="rId5"/>
    <p:sldId id="289" r:id="rId6"/>
    <p:sldId id="301" r:id="rId7"/>
    <p:sldId id="302" r:id="rId8"/>
    <p:sldId id="270" r:id="rId9"/>
    <p:sldId id="304" r:id="rId10"/>
    <p:sldId id="303" r:id="rId11"/>
    <p:sldId id="275" r:id="rId12"/>
    <p:sldId id="306" r:id="rId13"/>
    <p:sldId id="276" r:id="rId14"/>
    <p:sldId id="272" r:id="rId15"/>
    <p:sldId id="271" r:id="rId16"/>
    <p:sldId id="266" r:id="rId17"/>
    <p:sldId id="263" r:id="rId18"/>
    <p:sldId id="277" r:id="rId19"/>
    <p:sldId id="283" r:id="rId20"/>
    <p:sldId id="282" r:id="rId21"/>
    <p:sldId id="298" r:id="rId22"/>
    <p:sldId id="299" r:id="rId23"/>
    <p:sldId id="300" r:id="rId24"/>
    <p:sldId id="297" r:id="rId25"/>
    <p:sldId id="285" r:id="rId26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5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81"/>
    <a:srgbClr val="FF6565"/>
    <a:srgbClr val="A52912"/>
    <a:srgbClr val="EFEFEF"/>
    <a:srgbClr val="033175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22" autoAdjust="0"/>
  </p:normalViewPr>
  <p:slideViewPr>
    <p:cSldViewPr>
      <p:cViewPr>
        <p:scale>
          <a:sx n="152" d="100"/>
          <a:sy n="152" d="100"/>
        </p:scale>
        <p:origin x="-360" y="-48"/>
      </p:cViewPr>
      <p:guideLst>
        <p:guide orient="horz" pos="1620"/>
        <p:guide pos="2562"/>
      </p:guideLst>
    </p:cSldViewPr>
  </p:slideViewPr>
  <p:outlineViewPr>
    <p:cViewPr>
      <p:scale>
        <a:sx n="33" d="100"/>
        <a:sy n="33" d="100"/>
      </p:scale>
      <p:origin x="0" y="-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2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Sheet1!$B$2:$B$16</c:f>
              <c:numCache>
                <c:formatCode>#,##0</c:formatCode>
                <c:ptCount val="15"/>
                <c:pt idx="0">
                  <c:v>8227</c:v>
                </c:pt>
                <c:pt idx="1">
                  <c:v>7893</c:v>
                </c:pt>
                <c:pt idx="2">
                  <c:v>8300</c:v>
                </c:pt>
                <c:pt idx="3">
                  <c:v>8974</c:v>
                </c:pt>
                <c:pt idx="4">
                  <c:v>9347</c:v>
                </c:pt>
                <c:pt idx="5" formatCode="General">
                  <c:v>9561</c:v>
                </c:pt>
                <c:pt idx="6" formatCode="General">
                  <c:v>10007</c:v>
                </c:pt>
                <c:pt idx="7" formatCode="General">
                  <c:v>9891</c:v>
                </c:pt>
                <c:pt idx="8" formatCode="General">
                  <c:v>8768</c:v>
                </c:pt>
                <c:pt idx="9" formatCode="General">
                  <c:v>9308</c:v>
                </c:pt>
                <c:pt idx="10" formatCode="General">
                  <c:v>9012</c:v>
                </c:pt>
                <c:pt idx="11" formatCode="General">
                  <c:v>8024</c:v>
                </c:pt>
                <c:pt idx="12" formatCode="General">
                  <c:v>7080</c:v>
                </c:pt>
                <c:pt idx="13" formatCode="General">
                  <c:v>7009</c:v>
                </c:pt>
                <c:pt idx="14" formatCode="General">
                  <c:v>7096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58"/>
        <c:axId val="53299072"/>
        <c:axId val="53300608"/>
      </c:barChart>
      <c:catAx>
        <c:axId val="5329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+mj-lt"/>
                <a:cs typeface="Calibri" pitchFamily="34" charset="0"/>
              </a:defRPr>
            </a:pPr>
            <a:endParaRPr lang="it-IT"/>
          </a:p>
        </c:txPr>
        <c:crossAx val="53300608"/>
        <c:crosses val="autoZero"/>
        <c:auto val="1"/>
        <c:lblAlgn val="ctr"/>
        <c:lblOffset val="100"/>
        <c:noMultiLvlLbl val="0"/>
      </c:catAx>
      <c:valAx>
        <c:axId val="5330060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3299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795711180502299E-2"/>
          <c:y val="0.13584221235692201"/>
          <c:w val="0.957819850510786"/>
          <c:h val="0.78840821339485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Sheet1!$B$2:$B$16</c:f>
              <c:numCache>
                <c:formatCode>0.00</c:formatCode>
                <c:ptCount val="15"/>
                <c:pt idx="0">
                  <c:v>49.197002122656833</c:v>
                </c:pt>
                <c:pt idx="1">
                  <c:v>52.00722276694696</c:v>
                </c:pt>
                <c:pt idx="2">
                  <c:v>52.4247580212256</c:v>
                </c:pt>
                <c:pt idx="3">
                  <c:v>53.514488121992073</c:v>
                </c:pt>
                <c:pt idx="4">
                  <c:v>54.047577599164313</c:v>
                </c:pt>
                <c:pt idx="5">
                  <c:v>52.450180928315781</c:v>
                </c:pt>
                <c:pt idx="6">
                  <c:v>51.007026148279557</c:v>
                </c:pt>
                <c:pt idx="7">
                  <c:v>51.461427315262434</c:v>
                </c:pt>
                <c:pt idx="8">
                  <c:v>53.191777547144603</c:v>
                </c:pt>
                <c:pt idx="9">
                  <c:v>54.19995603011651</c:v>
                </c:pt>
                <c:pt idx="10">
                  <c:v>53.500360944928637</c:v>
                </c:pt>
                <c:pt idx="11">
                  <c:v>51</c:v>
                </c:pt>
                <c:pt idx="12">
                  <c:v>51.1</c:v>
                </c:pt>
                <c:pt idx="13">
                  <c:v>51.31</c:v>
                </c:pt>
                <c:pt idx="14">
                  <c:v>51.1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Quotidiani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Sheet1!$C$2:$C$16</c:f>
              <c:numCache>
                <c:formatCode>0.00</c:formatCode>
                <c:ptCount val="15"/>
                <c:pt idx="0">
                  <c:v>18.691517396089331</c:v>
                </c:pt>
                <c:pt idx="1">
                  <c:v>17.445002784989391</c:v>
                </c:pt>
                <c:pt idx="2">
                  <c:v>16.089329799607</c:v>
                </c:pt>
                <c:pt idx="3">
                  <c:v>15.43766415895626</c:v>
                </c:pt>
                <c:pt idx="4">
                  <c:v>15</c:v>
                </c:pt>
                <c:pt idx="5">
                  <c:v>14.9</c:v>
                </c:pt>
                <c:pt idx="6">
                  <c:v>15.68</c:v>
                </c:pt>
                <c:pt idx="7">
                  <c:v>15.05</c:v>
                </c:pt>
                <c:pt idx="8">
                  <c:v>14.344988541980801</c:v>
                </c:pt>
                <c:pt idx="9">
                  <c:v>13.086675848623511</c:v>
                </c:pt>
                <c:pt idx="10">
                  <c:v>12.2</c:v>
                </c:pt>
                <c:pt idx="11">
                  <c:v>12</c:v>
                </c:pt>
                <c:pt idx="12">
                  <c:v>10.29</c:v>
                </c:pt>
                <c:pt idx="13">
                  <c:v>9.3000000000000007</c:v>
                </c:pt>
                <c:pt idx="14">
                  <c:v>8.56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Periodici</c:v>
                </c:pt>
              </c:strCache>
            </c:strRef>
          </c:tx>
          <c:spPr>
            <a:solidFill>
              <a:srgbClr val="C7C7C7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Sheet1!$D$2:$D$16</c:f>
              <c:numCache>
                <c:formatCode>0.00</c:formatCode>
                <c:ptCount val="15"/>
                <c:pt idx="0">
                  <c:v>15.21886334525016</c:v>
                </c:pt>
                <c:pt idx="1">
                  <c:v>14.424983521823121</c:v>
                </c:pt>
                <c:pt idx="2">
                  <c:v>14.012867123885661</c:v>
                </c:pt>
                <c:pt idx="3">
                  <c:v>13.0082408537688</c:v>
                </c:pt>
                <c:pt idx="4">
                  <c:v>13.1</c:v>
                </c:pt>
                <c:pt idx="5">
                  <c:v>13.5</c:v>
                </c:pt>
                <c:pt idx="6">
                  <c:v>13.25</c:v>
                </c:pt>
                <c:pt idx="7">
                  <c:v>12.44</c:v>
                </c:pt>
                <c:pt idx="8">
                  <c:v>10.145107897553331</c:v>
                </c:pt>
                <c:pt idx="9">
                  <c:v>9.0378008300812578</c:v>
                </c:pt>
                <c:pt idx="10">
                  <c:v>8.8565820806868754</c:v>
                </c:pt>
                <c:pt idx="11">
                  <c:v>7.7</c:v>
                </c:pt>
                <c:pt idx="12">
                  <c:v>6.9</c:v>
                </c:pt>
                <c:pt idx="13">
                  <c:v>6</c:v>
                </c:pt>
                <c:pt idx="14">
                  <c:v>5.4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1E7B80"/>
            </a:solidFill>
            <a:ln>
              <a:noFill/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Sheet1!$E$2:$E$16</c:f>
              <c:numCache>
                <c:formatCode>0.00</c:formatCode>
                <c:ptCount val="15"/>
                <c:pt idx="0">
                  <c:v>5.7333280958794584</c:v>
                </c:pt>
                <c:pt idx="1">
                  <c:v>5.5628012177569452</c:v>
                </c:pt>
                <c:pt idx="2">
                  <c:v>6.0034715263395411</c:v>
                </c:pt>
                <c:pt idx="3">
                  <c:v>6.4964450554663324</c:v>
                </c:pt>
                <c:pt idx="4">
                  <c:v>6.354371710897432</c:v>
                </c:pt>
                <c:pt idx="5">
                  <c:v>6.5860932115790201</c:v>
                </c:pt>
                <c:pt idx="6">
                  <c:v>6.2399934547909899</c:v>
                </c:pt>
                <c:pt idx="7">
                  <c:v>6.3818829096886462</c:v>
                </c:pt>
                <c:pt idx="8">
                  <c:v>6.6826849331244107</c:v>
                </c:pt>
                <c:pt idx="9">
                  <c:v>6.7271185063954242</c:v>
                </c:pt>
                <c:pt idx="10">
                  <c:v>6.1651602518732362</c:v>
                </c:pt>
                <c:pt idx="11">
                  <c:v>6.13259908260431</c:v>
                </c:pt>
                <c:pt idx="12">
                  <c:v>5.92</c:v>
                </c:pt>
                <c:pt idx="13">
                  <c:v>5.96</c:v>
                </c:pt>
                <c:pt idx="14">
                  <c:v>6.07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Esterna</c:v>
                </c:pt>
              </c:strCache>
            </c:strRef>
          </c:tx>
          <c:spPr>
            <a:solidFill>
              <a:srgbClr val="EA75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Sheet1!$F$2:$F$16</c:f>
              <c:numCache>
                <c:formatCode>0.00</c:formatCode>
                <c:ptCount val="15"/>
                <c:pt idx="0">
                  <c:v>9.0198175030197785</c:v>
                </c:pt>
                <c:pt idx="1">
                  <c:v>8.4179277391470517</c:v>
                </c:pt>
                <c:pt idx="2">
                  <c:v>8.3130312342123123</c:v>
                </c:pt>
                <c:pt idx="3">
                  <c:v>8.144837145729598</c:v>
                </c:pt>
                <c:pt idx="4">
                  <c:v>7.9706091982915641</c:v>
                </c:pt>
                <c:pt idx="5">
                  <c:v>7.9383842787632446</c:v>
                </c:pt>
                <c:pt idx="6">
                  <c:v>7.6943003870864146</c:v>
                </c:pt>
                <c:pt idx="7">
                  <c:v>7.7042544976113261</c:v>
                </c:pt>
                <c:pt idx="8">
                  <c:v>7.1451269990756021</c:v>
                </c:pt>
                <c:pt idx="9">
                  <c:v>6.7757663998976119</c:v>
                </c:pt>
                <c:pt idx="10">
                  <c:v>6.1204441713609352</c:v>
                </c:pt>
                <c:pt idx="11">
                  <c:v>5.8751838377302379</c:v>
                </c:pt>
                <c:pt idx="12">
                  <c:v>5.43</c:v>
                </c:pt>
                <c:pt idx="13">
                  <c:v>5.3</c:v>
                </c:pt>
                <c:pt idx="14">
                  <c:v>5.2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Cinema</c:v>
                </c:pt>
              </c:strCache>
            </c:strRef>
          </c:tx>
          <c:spPr>
            <a:solidFill>
              <a:srgbClr val="008AF2"/>
            </a:solidFill>
            <a:ln>
              <a:noFill/>
            </a:ln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Sheet1!$G$2:$G$16</c:f>
              <c:numCache>
                <c:formatCode>0.00</c:formatCode>
                <c:ptCount val="15"/>
                <c:pt idx="0">
                  <c:v>0.88739444436717496</c:v>
                </c:pt>
                <c:pt idx="1">
                  <c:v>0.90192082919432703</c:v>
                </c:pt>
                <c:pt idx="2">
                  <c:v>0.99997332237626402</c:v>
                </c:pt>
                <c:pt idx="3">
                  <c:v>1.013926375186585</c:v>
                </c:pt>
                <c:pt idx="4">
                  <c:v>0.88800075631973097</c:v>
                </c:pt>
                <c:pt idx="5">
                  <c:v>0.79488432830830902</c:v>
                </c:pt>
                <c:pt idx="6">
                  <c:v>0.69948185337149305</c:v>
                </c:pt>
                <c:pt idx="7">
                  <c:v>0.58641307199666204</c:v>
                </c:pt>
                <c:pt idx="8">
                  <c:v>0.64829408935229105</c:v>
                </c:pt>
                <c:pt idx="9">
                  <c:v>0.68511341089649103</c:v>
                </c:pt>
                <c:pt idx="10">
                  <c:v>0.516842439271197</c:v>
                </c:pt>
                <c:pt idx="11">
                  <c:v>0.48013247765460698</c:v>
                </c:pt>
                <c:pt idx="12">
                  <c:v>0.42</c:v>
                </c:pt>
                <c:pt idx="13">
                  <c:v>0.36</c:v>
                </c:pt>
                <c:pt idx="14">
                  <c:v>0.34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Digital Adv</c:v>
                </c:pt>
              </c:strCache>
            </c:strRef>
          </c:tx>
          <c:spPr>
            <a:solidFill>
              <a:srgbClr val="4498B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1540181389810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803982827666001E-3"/>
                  <c:y val="-1.91468279020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803982827666001E-3"/>
                  <c:y val="-1.91468279020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557793272714901E-3"/>
                  <c:y val="-2.5936660632478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0749328505982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tx1"/>
                    </a:solidFill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Sheet1!$H$2:$H$16</c:f>
              <c:numCache>
                <c:formatCode>0.00</c:formatCode>
                <c:ptCount val="15"/>
                <c:pt idx="0">
                  <c:v>1.2520770927372471</c:v>
                </c:pt>
                <c:pt idx="1">
                  <c:v>1.2401411401421989</c:v>
                </c:pt>
                <c:pt idx="2">
                  <c:v>2.1565689723536279</c:v>
                </c:pt>
                <c:pt idx="3">
                  <c:v>2.384398288900321</c:v>
                </c:pt>
                <c:pt idx="4">
                  <c:v>2.664002268959194</c:v>
                </c:pt>
                <c:pt idx="5">
                  <c:v>3.827995581063699</c:v>
                </c:pt>
                <c:pt idx="6">
                  <c:v>5.4159880646764114</c:v>
                </c:pt>
                <c:pt idx="7">
                  <c:v>6.3852193978569014</c:v>
                </c:pt>
                <c:pt idx="8">
                  <c:v>7.8420199917689803</c:v>
                </c:pt>
                <c:pt idx="9">
                  <c:v>9.4877870518510701</c:v>
                </c:pt>
                <c:pt idx="10">
                  <c:v>12.60711637085809</c:v>
                </c:pt>
                <c:pt idx="11">
                  <c:v>15.693257897017199</c:v>
                </c:pt>
                <c:pt idx="12">
                  <c:v>19.940000000000001</c:v>
                </c:pt>
                <c:pt idx="13">
                  <c:v>21.9</c:v>
                </c:pt>
                <c:pt idx="14">
                  <c:v>23.3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serLines>
          <c:spPr>
            <a:effectLst/>
          </c:spPr>
        </c:serLines>
        <c:axId val="94983296"/>
        <c:axId val="94984832"/>
      </c:barChart>
      <c:catAx>
        <c:axId val="9498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0" vert="horz"/>
          <a:lstStyle/>
          <a:p>
            <a:pPr>
              <a:defRPr sz="1050" b="0">
                <a:solidFill>
                  <a:schemeClr val="tx1"/>
                </a:solidFill>
                <a:latin typeface="+mj-lt"/>
                <a:cs typeface="Calibri" pitchFamily="34" charset="0"/>
              </a:defRPr>
            </a:pPr>
            <a:endParaRPr lang="it-IT"/>
          </a:p>
        </c:txPr>
        <c:crossAx val="94984832"/>
        <c:crosses val="autoZero"/>
        <c:auto val="1"/>
        <c:lblAlgn val="ctr"/>
        <c:lblOffset val="100"/>
        <c:noMultiLvlLbl val="0"/>
      </c:catAx>
      <c:valAx>
        <c:axId val="949848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9498329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24466274313293E-2"/>
          <c:y val="2.4121316992383301E-2"/>
          <c:w val="0.82844453850069699"/>
          <c:h val="5.9444171235875802E-2"/>
        </c:manualLayout>
      </c:layout>
      <c:overlay val="0"/>
      <c:txPr>
        <a:bodyPr/>
        <a:lstStyle/>
        <a:p>
          <a:pPr>
            <a:defRPr sz="1200" b="0">
              <a:solidFill>
                <a:schemeClr val="tx1"/>
              </a:solidFill>
              <a:latin typeface="+mj-lt"/>
              <a:cs typeface="Calibri" pitchFamily="34" charset="0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70550766307899"/>
          <c:y val="7.1872862792241296E-2"/>
          <c:w val="0.853294476165258"/>
          <c:h val="0.8119749674556769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2003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Sheet1!$B$2:$B$4</c:f>
              <c:numCache>
                <c:formatCode>0.00</c:formatCode>
                <c:ptCount val="3"/>
                <c:pt idx="0">
                  <c:v>52.4247580212256</c:v>
                </c:pt>
                <c:pt idx="1">
                  <c:v>54.19995603011651</c:v>
                </c:pt>
                <c:pt idx="2">
                  <c:v>51.1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Quotidiani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2003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Sheet1!$C$2:$C$4</c:f>
              <c:numCache>
                <c:formatCode>0.00</c:formatCode>
                <c:ptCount val="3"/>
                <c:pt idx="0">
                  <c:v>16.089329799607</c:v>
                </c:pt>
                <c:pt idx="1">
                  <c:v>13.086675848623511</c:v>
                </c:pt>
                <c:pt idx="2">
                  <c:v>8.56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Periodici</c:v>
                </c:pt>
              </c:strCache>
            </c:strRef>
          </c:tx>
          <c:spPr>
            <a:solidFill>
              <a:srgbClr val="C7C7C7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2003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Sheet1!$D$2:$D$4</c:f>
              <c:numCache>
                <c:formatCode>0.00</c:formatCode>
                <c:ptCount val="3"/>
                <c:pt idx="0">
                  <c:v>14.012867123885661</c:v>
                </c:pt>
                <c:pt idx="1">
                  <c:v>9.0378008300812578</c:v>
                </c:pt>
                <c:pt idx="2">
                  <c:v>5.4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1E7B80"/>
            </a:solidFill>
            <a:ln>
              <a:noFill/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2003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Sheet1!$E$2:$E$4</c:f>
              <c:numCache>
                <c:formatCode>0.00</c:formatCode>
                <c:ptCount val="3"/>
                <c:pt idx="0">
                  <c:v>6.0034715263395411</c:v>
                </c:pt>
                <c:pt idx="1">
                  <c:v>6.7271185063954242</c:v>
                </c:pt>
                <c:pt idx="2">
                  <c:v>6.07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Esterna</c:v>
                </c:pt>
              </c:strCache>
            </c:strRef>
          </c:tx>
          <c:spPr>
            <a:solidFill>
              <a:srgbClr val="EA75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2003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Sheet1!$F$2:$F$4</c:f>
              <c:numCache>
                <c:formatCode>0.00</c:formatCode>
                <c:ptCount val="3"/>
                <c:pt idx="0">
                  <c:v>8.3130312342123123</c:v>
                </c:pt>
                <c:pt idx="1">
                  <c:v>6.7757663998976119</c:v>
                </c:pt>
                <c:pt idx="2">
                  <c:v>5.2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Cinema</c:v>
                </c:pt>
              </c:strCache>
            </c:strRef>
          </c:tx>
          <c:spPr>
            <a:solidFill>
              <a:srgbClr val="008AF2"/>
            </a:solidFill>
            <a:ln>
              <a:noFill/>
            </a:ln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2003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Sheet1!$G$2:$G$4</c:f>
              <c:numCache>
                <c:formatCode>0.00</c:formatCode>
                <c:ptCount val="3"/>
                <c:pt idx="0">
                  <c:v>0.99997332237626402</c:v>
                </c:pt>
                <c:pt idx="1">
                  <c:v>0.68511341089649103</c:v>
                </c:pt>
                <c:pt idx="2">
                  <c:v>0.34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Digital Adv</c:v>
                </c:pt>
              </c:strCache>
            </c:strRef>
          </c:tx>
          <c:spPr>
            <a:solidFill>
              <a:srgbClr val="4498B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1540181389810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803982827666001E-3"/>
                  <c:y val="-1.91468279020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803982827666001E-3"/>
                  <c:y val="-1.91468279020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557793272714901E-3"/>
                  <c:y val="-2.5936660632478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0749328505982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tx1"/>
                    </a:solidFill>
                    <a:latin typeface="+mj-lt"/>
                    <a:cs typeface="Calibri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2003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Sheet1!$H$2:$H$4</c:f>
              <c:numCache>
                <c:formatCode>0.00</c:formatCode>
                <c:ptCount val="3"/>
                <c:pt idx="0">
                  <c:v>2.1565689723536279</c:v>
                </c:pt>
                <c:pt idx="1">
                  <c:v>9.4877870518510701</c:v>
                </c:pt>
                <c:pt idx="2">
                  <c:v>23.3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100"/>
        <c:serLines>
          <c:spPr>
            <a:effectLst/>
          </c:spPr>
        </c:serLines>
        <c:axId val="105073280"/>
        <c:axId val="105095552"/>
      </c:barChart>
      <c:catAx>
        <c:axId val="10507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0" vert="horz"/>
          <a:lstStyle/>
          <a:p>
            <a:pPr>
              <a:defRPr sz="800" b="0">
                <a:solidFill>
                  <a:schemeClr val="tx1"/>
                </a:solidFill>
                <a:latin typeface="+mj-lt"/>
                <a:cs typeface="Calibri" pitchFamily="34" charset="0"/>
              </a:defRPr>
            </a:pPr>
            <a:endParaRPr lang="it-IT"/>
          </a:p>
        </c:txPr>
        <c:crossAx val="105095552"/>
        <c:crosses val="autoZero"/>
        <c:auto val="1"/>
        <c:lblAlgn val="ctr"/>
        <c:lblOffset val="100"/>
        <c:noMultiLvlLbl val="0"/>
      </c:catAx>
      <c:valAx>
        <c:axId val="10509555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05073280"/>
        <c:crosses val="autoZero"/>
        <c:crossBetween val="between"/>
      </c:valAx>
      <c:spPr>
        <a:noFill/>
      </c:spPr>
    </c:plotArea>
    <c:legend>
      <c:legendPos val="b"/>
      <c:layout>
        <c:manualLayout>
          <c:xMode val="edge"/>
          <c:yMode val="edge"/>
          <c:x val="1.8983828736728402E-2"/>
          <c:y val="0.152475886979697"/>
          <c:w val="0.13961226386204401"/>
          <c:h val="0.687209721502403"/>
        </c:manualLayout>
      </c:layout>
      <c:overlay val="0"/>
      <c:txPr>
        <a:bodyPr/>
        <a:lstStyle/>
        <a:p>
          <a:pPr>
            <a:defRPr sz="900" b="0">
              <a:solidFill>
                <a:schemeClr val="tx1"/>
              </a:solidFill>
              <a:latin typeface="+mj-lt"/>
              <a:cs typeface="Calibri" pitchFamily="34" charset="0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  <a:effectLst/>
          </c:spPr>
          <c:marker>
            <c:symbol val="circle"/>
            <c:size val="4"/>
            <c:spPr>
              <a:solidFill>
                <a:srgbClr val="5F5F5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</c:marker>
          <c:dPt>
            <c:idx val="12"/>
            <c:bubble3D val="0"/>
          </c:dPt>
          <c:dLbls>
            <c:dLbl>
              <c:idx val="14"/>
              <c:layout>
                <c:manualLayout>
                  <c:x val="-2.31524567849671E-2"/>
                  <c:y val="-7.959660981583820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1,2%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</c:spPr>
            <c:txPr>
              <a:bodyPr/>
              <a:lstStyle/>
              <a:p>
                <a:pPr>
                  <a:defRPr sz="11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Sheet1!$B$2:$B$16</c:f>
              <c:numCache>
                <c:formatCode>0.00%</c:formatCode>
                <c:ptCount val="15"/>
                <c:pt idx="0">
                  <c:v>-3.1E-2</c:v>
                </c:pt>
                <c:pt idx="1">
                  <c:v>-0.03</c:v>
                </c:pt>
                <c:pt idx="2">
                  <c:v>0.04</c:v>
                </c:pt>
                <c:pt idx="3">
                  <c:v>8.1000000000000003E-2</c:v>
                </c:pt>
                <c:pt idx="4">
                  <c:v>4.2000000000000003E-2</c:v>
                </c:pt>
                <c:pt idx="5">
                  <c:v>2.3E-2</c:v>
                </c:pt>
                <c:pt idx="6">
                  <c:v>4.7E-2</c:v>
                </c:pt>
                <c:pt idx="7">
                  <c:v>-1.2E-2</c:v>
                </c:pt>
                <c:pt idx="8">
                  <c:v>-0.127</c:v>
                </c:pt>
                <c:pt idx="9">
                  <c:v>6.2E-2</c:v>
                </c:pt>
                <c:pt idx="10" formatCode="0%">
                  <c:v>-3.2000000000000001E-2</c:v>
                </c:pt>
                <c:pt idx="11">
                  <c:v>-0.125</c:v>
                </c:pt>
                <c:pt idx="12">
                  <c:v>-0.127</c:v>
                </c:pt>
                <c:pt idx="13">
                  <c:v>-0.01</c:v>
                </c:pt>
                <c:pt idx="14">
                  <c:v>1.2E-2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550464"/>
        <c:axId val="53580928"/>
      </c:lineChart>
      <c:catAx>
        <c:axId val="53550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580928"/>
        <c:crossesAt val="0"/>
        <c:auto val="1"/>
        <c:lblAlgn val="ctr"/>
        <c:lblOffset val="100"/>
        <c:noMultiLvlLbl val="0"/>
      </c:catAx>
      <c:valAx>
        <c:axId val="53580928"/>
        <c:scaling>
          <c:orientation val="minMax"/>
          <c:max val="0.4"/>
          <c:min val="-0.4"/>
        </c:scaling>
        <c:delete val="1"/>
        <c:axPos val="l"/>
        <c:numFmt formatCode="0.00%" sourceLinked="1"/>
        <c:majorTickMark val="out"/>
        <c:minorTickMark val="none"/>
        <c:tickLblPos val="low"/>
        <c:crossAx val="53550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2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4"/>
            <c:invertIfNegative val="0"/>
            <c:bubble3D val="0"/>
            <c:spPr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Sheet1!$B$2:$B$16</c:f>
              <c:numCache>
                <c:formatCode>#,##0</c:formatCode>
                <c:ptCount val="15"/>
                <c:pt idx="0">
                  <c:v>8227</c:v>
                </c:pt>
                <c:pt idx="1">
                  <c:v>7893</c:v>
                </c:pt>
                <c:pt idx="2">
                  <c:v>8300</c:v>
                </c:pt>
                <c:pt idx="3">
                  <c:v>8974</c:v>
                </c:pt>
                <c:pt idx="4">
                  <c:v>9347</c:v>
                </c:pt>
                <c:pt idx="5" formatCode="General">
                  <c:v>9561</c:v>
                </c:pt>
                <c:pt idx="6" formatCode="General">
                  <c:v>10007</c:v>
                </c:pt>
                <c:pt idx="7" formatCode="General">
                  <c:v>9891</c:v>
                </c:pt>
                <c:pt idx="8" formatCode="General">
                  <c:v>8768</c:v>
                </c:pt>
                <c:pt idx="9" formatCode="General">
                  <c:v>9308</c:v>
                </c:pt>
                <c:pt idx="10" formatCode="General">
                  <c:v>9012</c:v>
                </c:pt>
                <c:pt idx="11" formatCode="General">
                  <c:v>8024</c:v>
                </c:pt>
                <c:pt idx="12" formatCode="General">
                  <c:v>7080</c:v>
                </c:pt>
                <c:pt idx="13" formatCode="General">
                  <c:v>7009</c:v>
                </c:pt>
                <c:pt idx="14" formatCode="General">
                  <c:v>7096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58"/>
        <c:axId val="53545600"/>
        <c:axId val="54481280"/>
      </c:barChart>
      <c:catAx>
        <c:axId val="5354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+mj-lt"/>
                <a:cs typeface="Calibri" pitchFamily="34" charset="0"/>
              </a:defRPr>
            </a:pPr>
            <a:endParaRPr lang="it-IT"/>
          </a:p>
        </c:txPr>
        <c:crossAx val="54481280"/>
        <c:crosses val="autoZero"/>
        <c:auto val="1"/>
        <c:lblAlgn val="ctr"/>
        <c:lblOffset val="100"/>
        <c:noMultiLvlLbl val="0"/>
      </c:catAx>
      <c:valAx>
        <c:axId val="544812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3545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  <a:effectLst/>
          </c:spPr>
          <c:marker>
            <c:symbol val="circle"/>
            <c:size val="4"/>
            <c:spPr>
              <a:solidFill>
                <a:srgbClr val="5F5F5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</c:marker>
          <c:dPt>
            <c:idx val="12"/>
            <c:bubble3D val="0"/>
          </c:dPt>
          <c:dLbls>
            <c:dLbl>
              <c:idx val="14"/>
              <c:layout>
                <c:manualLayout>
                  <c:x val="-2.31524567849671E-2"/>
                  <c:y val="-7.9596609815838201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dirty="0"/>
                      <a:t>1,2%</a:t>
                    </a:r>
                  </a:p>
                </c:rich>
              </c:tx>
              <c:numFmt formatCode="0.0%" sourceLinked="0"/>
              <c:spPr>
                <a:noFill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</c:spPr>
            <c:txPr>
              <a:bodyPr/>
              <a:lstStyle/>
              <a:p>
                <a:pPr>
                  <a:defRPr sz="11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Sheet1!$B$2:$B$16</c:f>
              <c:numCache>
                <c:formatCode>0.00%</c:formatCode>
                <c:ptCount val="15"/>
                <c:pt idx="0">
                  <c:v>-3.1E-2</c:v>
                </c:pt>
                <c:pt idx="1">
                  <c:v>-0.03</c:v>
                </c:pt>
                <c:pt idx="2">
                  <c:v>0.04</c:v>
                </c:pt>
                <c:pt idx="3">
                  <c:v>8.1000000000000003E-2</c:v>
                </c:pt>
                <c:pt idx="4">
                  <c:v>4.2000000000000003E-2</c:v>
                </c:pt>
                <c:pt idx="5">
                  <c:v>2.3E-2</c:v>
                </c:pt>
                <c:pt idx="6">
                  <c:v>4.7E-2</c:v>
                </c:pt>
                <c:pt idx="7">
                  <c:v>-1.2E-2</c:v>
                </c:pt>
                <c:pt idx="8">
                  <c:v>-0.127</c:v>
                </c:pt>
                <c:pt idx="9">
                  <c:v>6.2E-2</c:v>
                </c:pt>
                <c:pt idx="10" formatCode="0%">
                  <c:v>-3.2000000000000001E-2</c:v>
                </c:pt>
                <c:pt idx="11">
                  <c:v>-0.125</c:v>
                </c:pt>
                <c:pt idx="12">
                  <c:v>-0.127</c:v>
                </c:pt>
                <c:pt idx="13">
                  <c:v>-0.01</c:v>
                </c:pt>
                <c:pt idx="14">
                  <c:v>1.2E-2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546816"/>
        <c:axId val="54548352"/>
      </c:lineChart>
      <c:catAx>
        <c:axId val="54546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548352"/>
        <c:crossesAt val="0"/>
        <c:auto val="1"/>
        <c:lblAlgn val="ctr"/>
        <c:lblOffset val="100"/>
        <c:noMultiLvlLbl val="0"/>
      </c:catAx>
      <c:valAx>
        <c:axId val="54548352"/>
        <c:scaling>
          <c:orientation val="minMax"/>
          <c:max val="0.4"/>
          <c:min val="-0.4"/>
        </c:scaling>
        <c:delete val="1"/>
        <c:axPos val="l"/>
        <c:numFmt formatCode="0.00%" sourceLinked="1"/>
        <c:majorTickMark val="out"/>
        <c:minorTickMark val="none"/>
        <c:tickLblPos val="low"/>
        <c:crossAx val="54546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853125000000001"/>
          <c:w val="0.95416666666666705"/>
          <c:h val="0.83209374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Foglio1!$A$2:$A$7</c:f>
              <c:numCache>
                <c:formatCode>General</c:formatCode>
                <c:ptCount val="6"/>
              </c:numCache>
            </c:numRef>
          </c:cat>
          <c:val>
            <c:numRef>
              <c:f>Foglio1!$B$2:$B$7</c:f>
              <c:numCache>
                <c:formatCode>0.00%</c:formatCode>
                <c:ptCount val="6"/>
                <c:pt idx="0">
                  <c:v>7.1999999999999995E-2</c:v>
                </c:pt>
                <c:pt idx="1">
                  <c:v>3.2000000000000001E-2</c:v>
                </c:pt>
                <c:pt idx="2">
                  <c:v>3.1E-2</c:v>
                </c:pt>
                <c:pt idx="3">
                  <c:v>3.0000000000000001E-3</c:v>
                </c:pt>
                <c:pt idx="4">
                  <c:v>-4.2999999999999997E-2</c:v>
                </c:pt>
                <c:pt idx="5">
                  <c:v>-6.4000000000000001E-2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7"/>
        <c:axId val="55832576"/>
        <c:axId val="55834112"/>
      </c:barChart>
      <c:catAx>
        <c:axId val="5583257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5834112"/>
        <c:crosses val="autoZero"/>
        <c:auto val="1"/>
        <c:lblAlgn val="ctr"/>
        <c:lblOffset val="100"/>
        <c:noMultiLvlLbl val="0"/>
      </c:catAx>
      <c:valAx>
        <c:axId val="55834112"/>
        <c:scaling>
          <c:orientation val="minMax"/>
        </c:scaling>
        <c:delete val="1"/>
        <c:axPos val="r"/>
        <c:numFmt formatCode="0.00%" sourceLinked="1"/>
        <c:majorTickMark val="none"/>
        <c:minorTickMark val="none"/>
        <c:tickLblPos val="nextTo"/>
        <c:crossAx val="558325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83370366255601"/>
          <c:y val="0.100216255035152"/>
          <c:w val="0.62315592880252402"/>
          <c:h val="0.79956748992969695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22734222814722"/>
                  <c:y val="0.21878661340268399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80195204615371"/>
                  <c:y val="-0.19152914996581599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4051430837085"/>
                  <c:y val="-0.204297759963537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7879145316379497E-2"/>
                  <c:y val="-2.3020362749172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5499119626438801"/>
                  <c:y val="1.97155206859685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140245359943173"/>
                      <c:h val="0.25972877676864758"/>
                    </c:manualLayout>
                  </c15:layout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Search Advertising</c:v>
                </c:pt>
                <c:pt idx="1">
                  <c:v>Display Adv</c:v>
                </c:pt>
                <c:pt idx="2">
                  <c:v>Video Advertising</c:v>
                </c:pt>
                <c:pt idx="3">
                  <c:v>Social</c:v>
                </c:pt>
                <c:pt idx="4">
                  <c:v>Classified, Directories, Email marketing</c:v>
                </c:pt>
              </c:strCache>
            </c:strRef>
          </c:cat>
          <c:val>
            <c:numRef>
              <c:f>Foglio1!$B$2:$B$6</c:f>
              <c:numCache>
                <c:formatCode>0</c:formatCode>
                <c:ptCount val="5"/>
                <c:pt idx="0">
                  <c:v>547</c:v>
                </c:pt>
                <c:pt idx="1">
                  <c:v>464</c:v>
                </c:pt>
                <c:pt idx="2">
                  <c:v>315</c:v>
                </c:pt>
                <c:pt idx="3">
                  <c:v>166</c:v>
                </c:pt>
                <c:pt idx="4">
                  <c:v>163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32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19305044537499"/>
          <c:y val="0.115899820654848"/>
          <c:w val="0.95416666666666705"/>
          <c:h val="0.446323027600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Foglio1!$A$2:$A$6</c:f>
              <c:strCache>
                <c:ptCount val="5"/>
                <c:pt idx="0">
                  <c:v>Video Advertising</c:v>
                </c:pt>
                <c:pt idx="1">
                  <c:v>Social</c:v>
                </c:pt>
                <c:pt idx="2">
                  <c:v>Search Advertising</c:v>
                </c:pt>
                <c:pt idx="3">
                  <c:v>Classified+ Directories+Email marketing</c:v>
                </c:pt>
                <c:pt idx="4">
                  <c:v>Display Adv</c:v>
                </c:pt>
              </c:strCache>
            </c:strRef>
          </c:cat>
          <c:val>
            <c:numRef>
              <c:f>Foglio1!$B$2:$B$6</c:f>
              <c:numCache>
                <c:formatCode>0.0%</c:formatCode>
                <c:ptCount val="5"/>
                <c:pt idx="0">
                  <c:v>0.182352941176471</c:v>
                </c:pt>
                <c:pt idx="1">
                  <c:v>0.16250000000000001</c:v>
                </c:pt>
                <c:pt idx="2">
                  <c:v>4.0925266903914598E-2</c:v>
                </c:pt>
                <c:pt idx="3">
                  <c:v>2.8571428571428501E-2</c:v>
                </c:pt>
                <c:pt idx="4">
                  <c:v>1.83299389002036E-2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7"/>
        <c:axId val="93843840"/>
        <c:axId val="93845376"/>
      </c:barChart>
      <c:catAx>
        <c:axId val="9384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845376"/>
        <c:crosses val="autoZero"/>
        <c:auto val="1"/>
        <c:lblAlgn val="ctr"/>
        <c:lblOffset val="100"/>
        <c:noMultiLvlLbl val="0"/>
      </c:catAx>
      <c:valAx>
        <c:axId val="9384537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938438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2"/>
            <c:invertIfNegative val="0"/>
            <c:bubble3D val="0"/>
            <c:spPr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Sheet1!$B$2:$B$16</c:f>
              <c:numCache>
                <c:formatCode>#,##0</c:formatCode>
                <c:ptCount val="15"/>
                <c:pt idx="0">
                  <c:v>8227</c:v>
                </c:pt>
                <c:pt idx="1">
                  <c:v>7893</c:v>
                </c:pt>
                <c:pt idx="2">
                  <c:v>8300</c:v>
                </c:pt>
                <c:pt idx="3">
                  <c:v>8974</c:v>
                </c:pt>
                <c:pt idx="4">
                  <c:v>9347</c:v>
                </c:pt>
                <c:pt idx="5" formatCode="General">
                  <c:v>9561</c:v>
                </c:pt>
                <c:pt idx="6" formatCode="General">
                  <c:v>10007</c:v>
                </c:pt>
                <c:pt idx="7" formatCode="General">
                  <c:v>9891</c:v>
                </c:pt>
                <c:pt idx="8" formatCode="General">
                  <c:v>8768</c:v>
                </c:pt>
                <c:pt idx="9" formatCode="General">
                  <c:v>9308</c:v>
                </c:pt>
                <c:pt idx="10" formatCode="General">
                  <c:v>9012</c:v>
                </c:pt>
                <c:pt idx="11" formatCode="General">
                  <c:v>8024</c:v>
                </c:pt>
                <c:pt idx="12" formatCode="General">
                  <c:v>7080</c:v>
                </c:pt>
                <c:pt idx="13" formatCode="General">
                  <c:v>7009</c:v>
                </c:pt>
                <c:pt idx="14" formatCode="General">
                  <c:v>7096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58"/>
        <c:axId val="94537600"/>
        <c:axId val="94539136"/>
      </c:barChart>
      <c:catAx>
        <c:axId val="945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+mj-lt"/>
                <a:cs typeface="Calibri" pitchFamily="34" charset="0"/>
              </a:defRPr>
            </a:pPr>
            <a:endParaRPr lang="it-IT"/>
          </a:p>
        </c:txPr>
        <c:crossAx val="94539136"/>
        <c:crosses val="autoZero"/>
        <c:auto val="1"/>
        <c:lblAlgn val="ctr"/>
        <c:lblOffset val="100"/>
        <c:noMultiLvlLbl val="0"/>
      </c:catAx>
      <c:valAx>
        <c:axId val="945391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94537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  <a:effectLst/>
          </c:spPr>
          <c:marker>
            <c:symbol val="circle"/>
            <c:size val="4"/>
            <c:spPr>
              <a:solidFill>
                <a:srgbClr val="5F5F5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</c:marker>
          <c:dPt>
            <c:idx val="12"/>
            <c:bubble3D val="0"/>
          </c:dPt>
          <c:dLbls>
            <c:numFmt formatCode="0.0%" sourceLinked="0"/>
            <c:spPr>
              <a:noFill/>
            </c:spPr>
            <c:txPr>
              <a:bodyPr/>
              <a:lstStyle/>
              <a:p>
                <a:pPr>
                  <a:defRPr sz="11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Sheet1!$B$2:$B$16</c:f>
              <c:numCache>
                <c:formatCode>0.00%</c:formatCode>
                <c:ptCount val="15"/>
                <c:pt idx="0">
                  <c:v>-3.1E-2</c:v>
                </c:pt>
                <c:pt idx="1">
                  <c:v>-0.03</c:v>
                </c:pt>
                <c:pt idx="2">
                  <c:v>0.04</c:v>
                </c:pt>
                <c:pt idx="3">
                  <c:v>8.1000000000000003E-2</c:v>
                </c:pt>
                <c:pt idx="4">
                  <c:v>4.2000000000000003E-2</c:v>
                </c:pt>
                <c:pt idx="5">
                  <c:v>2.3E-2</c:v>
                </c:pt>
                <c:pt idx="6">
                  <c:v>4.7E-2</c:v>
                </c:pt>
                <c:pt idx="7">
                  <c:v>-1.2E-2</c:v>
                </c:pt>
                <c:pt idx="8">
                  <c:v>-0.127</c:v>
                </c:pt>
                <c:pt idx="9">
                  <c:v>6.2E-2</c:v>
                </c:pt>
                <c:pt idx="10" formatCode="0%">
                  <c:v>-3.2000000000000001E-2</c:v>
                </c:pt>
                <c:pt idx="11">
                  <c:v>-0.125</c:v>
                </c:pt>
                <c:pt idx="12">
                  <c:v>-0.127</c:v>
                </c:pt>
                <c:pt idx="13">
                  <c:v>-0.01</c:v>
                </c:pt>
                <c:pt idx="14" formatCode="General">
                  <c:v>1.2E-2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608384"/>
        <c:axId val="94610176"/>
      </c:lineChart>
      <c:catAx>
        <c:axId val="94608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610176"/>
        <c:crossesAt val="0"/>
        <c:auto val="1"/>
        <c:lblAlgn val="ctr"/>
        <c:lblOffset val="100"/>
        <c:noMultiLvlLbl val="0"/>
      </c:catAx>
      <c:valAx>
        <c:axId val="94610176"/>
        <c:scaling>
          <c:orientation val="minMax"/>
          <c:max val="0.4"/>
          <c:min val="-0.4"/>
        </c:scaling>
        <c:delete val="1"/>
        <c:axPos val="l"/>
        <c:numFmt formatCode="0.00%" sourceLinked="1"/>
        <c:majorTickMark val="out"/>
        <c:minorTickMark val="none"/>
        <c:tickLblPos val="low"/>
        <c:crossAx val="94608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C5FF1-4532-4057-8DD7-9491ADF65402}" type="datetimeFigureOut">
              <a:rPr lang="it-IT" smtClean="0"/>
              <a:t>16/06/2015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0DCB5-8F5B-4438-82C2-D92859259B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79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11037-248D-4A89-81E5-E7BB95C17490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807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11037-248D-4A89-81E5-E7BB95C17490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80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1" indent="-228571">
              <a:buAutoNum type="arabicPeriod"/>
            </a:pPr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0A0A-5D66-4B85-92BA-B0636AA451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80A0A-5D66-4B85-92BA-B0636AA451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81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10000, 9900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11037-248D-4A89-81E5-E7BB95C17490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373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11037-248D-4A89-81E5-E7BB95C17490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06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>
                <a:latin typeface="+mj-lt"/>
                <a:cs typeface="Rockwell Extra Bold"/>
              </a:defRPr>
            </a:lvl1pPr>
          </a:lstStyle>
          <a:p>
            <a:r>
              <a:rPr lang="it-IT" dirty="0" smtClean="0"/>
              <a:t>Fare clic per modificare stile</a:t>
            </a:r>
            <a:endParaRPr lang="en-GB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j-lt"/>
                <a:cs typeface="Rockwell Extra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0780-02F4-E64D-A3DC-9CEC12E7ACA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16/06/2015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78C4-699A-E64D-9E3F-E4B428111C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86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stile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0780-02F4-E64D-A3DC-9CEC12E7ACA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16/06/2015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78C4-699A-E64D-9E3F-E4B428111C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2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+mj-lt"/>
              </a:defRPr>
            </a:lvl1pPr>
          </a:lstStyle>
          <a:p>
            <a:r>
              <a:rPr lang="it-IT" dirty="0" smtClean="0"/>
              <a:t>Fare clic per modificare stile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0780-02F4-E64D-A3DC-9CEC12E7ACA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16/06/2015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78C4-699A-E64D-9E3F-E4B428111C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60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0780-02F4-E64D-A3DC-9CEC12E7ACA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16/06/2015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78C4-699A-E64D-9E3F-E4B428111C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8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stile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0780-02F4-E64D-A3DC-9CEC12E7ACA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16/06/2015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78C4-699A-E64D-9E3F-E4B428111C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0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0780-02F4-E64D-A3DC-9CEC12E7ACA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16/06/2015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78C4-699A-E64D-9E3F-E4B428111C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6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/>
          <p:cNvSpPr>
            <a:spLocks noGrp="1"/>
          </p:cNvSpPr>
          <p:nvPr>
            <p:ph type="title"/>
          </p:nvPr>
        </p:nvSpPr>
        <p:spPr>
          <a:xfrm>
            <a:off x="611560" y="2"/>
            <a:ext cx="8181708" cy="565950"/>
          </a:xfrm>
        </p:spPr>
        <p:txBody>
          <a:bodyPr>
            <a:noAutofit/>
          </a:bodyPr>
          <a:lstStyle>
            <a:lvl1pPr algn="l">
              <a:defRPr sz="2400" b="0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/>
          </p:nvPr>
        </p:nvSpPr>
        <p:spPr>
          <a:xfrm>
            <a:off x="1043608" y="4876006"/>
            <a:ext cx="3744416" cy="19548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16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24185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/>
          <p:cNvSpPr>
            <a:spLocks noGrp="1"/>
          </p:cNvSpPr>
          <p:nvPr>
            <p:ph type="title"/>
          </p:nvPr>
        </p:nvSpPr>
        <p:spPr>
          <a:xfrm>
            <a:off x="611560" y="2"/>
            <a:ext cx="8181708" cy="565950"/>
          </a:xfrm>
        </p:spPr>
        <p:txBody>
          <a:bodyPr>
            <a:noAutofit/>
          </a:bodyPr>
          <a:lstStyle>
            <a:lvl1pPr algn="l">
              <a:defRPr sz="2400" b="0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/>
          </p:nvPr>
        </p:nvSpPr>
        <p:spPr>
          <a:xfrm>
            <a:off x="1043608" y="4876006"/>
            <a:ext cx="3744416" cy="195486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16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60473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stile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2778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8EA0780-02F4-E64D-A3DC-9CEC12E7ACA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16/06/2015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4CB78C4-699A-E64D-9E3F-E4B428111CB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726" y="4429828"/>
            <a:ext cx="1561738" cy="637506"/>
          </a:xfrm>
          <a:prstGeom prst="rect">
            <a:avLst/>
          </a:prstGeom>
        </p:spPr>
      </p:pic>
      <p:pic>
        <p:nvPicPr>
          <p:cNvPr id="9" name="Immagine 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9178"/>
            <a:ext cx="635042" cy="58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5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70" r:id="rId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Rockwell Extra Bold"/>
        </a:defRPr>
      </a:lvl1pPr>
    </p:titleStyle>
    <p:bodyStyle>
      <a:lvl1pPr marL="176213" indent="-176213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578"/>
            <a:ext cx="9144000" cy="6873240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323528" y="651089"/>
            <a:ext cx="3744416" cy="1056566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C00000"/>
                </a:solidFill>
              </a:rPr>
              <a:t>Il mercato pubblicitario in Italia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323528" y="1667533"/>
            <a:ext cx="6400800" cy="1314450"/>
          </a:xfrm>
        </p:spPr>
        <p:txBody>
          <a:bodyPr>
            <a:normAutofit/>
          </a:bodyPr>
          <a:lstStyle/>
          <a:p>
            <a:pPr algn="l"/>
            <a:r>
              <a:rPr lang="it-IT" sz="1800" dirty="0" smtClean="0">
                <a:solidFill>
                  <a:schemeClr val="tx1"/>
                </a:solidFill>
                <a:latin typeface="+mn-lt"/>
              </a:rPr>
              <a:t>Guido </a:t>
            </a:r>
            <a:r>
              <a:rPr lang="it-IT" sz="1800" dirty="0">
                <a:solidFill>
                  <a:schemeClr val="tx1"/>
                </a:solidFill>
                <a:latin typeface="+mn-lt"/>
                <a:ea typeface="+mj-ea"/>
              </a:rPr>
              <a:t>Surci</a:t>
            </a:r>
            <a:r>
              <a:rPr lang="it-IT" sz="1800" dirty="0" smtClean="0">
                <a:solidFill>
                  <a:schemeClr val="tx1"/>
                </a:solidFill>
                <a:latin typeface="+mn-lt"/>
              </a:rPr>
              <a:t>, </a:t>
            </a:r>
          </a:p>
          <a:p>
            <a:pPr algn="l"/>
            <a:r>
              <a:rPr lang="it-IT" sz="1200" i="1" dirty="0" err="1">
                <a:solidFill>
                  <a:schemeClr val="tx1"/>
                </a:solidFill>
                <a:latin typeface="+mn-lt"/>
              </a:rPr>
              <a:t>Chief</a:t>
            </a:r>
            <a:r>
              <a:rPr lang="it-IT" sz="12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200" i="1" dirty="0" err="1">
                <a:solidFill>
                  <a:schemeClr val="tx1"/>
                </a:solidFill>
                <a:latin typeface="+mn-lt"/>
              </a:rPr>
              <a:t>Strategy</a:t>
            </a:r>
            <a:r>
              <a:rPr lang="it-IT" sz="1200" i="1" dirty="0">
                <a:solidFill>
                  <a:schemeClr val="tx1"/>
                </a:solidFill>
                <a:latin typeface="+mn-lt"/>
              </a:rPr>
              <a:t> &amp; </a:t>
            </a:r>
            <a:r>
              <a:rPr lang="it-IT" sz="1200" i="1" dirty="0" err="1">
                <a:solidFill>
                  <a:schemeClr val="tx1"/>
                </a:solidFill>
                <a:latin typeface="+mn-lt"/>
              </a:rPr>
              <a:t>Innovation</a:t>
            </a:r>
            <a:r>
              <a:rPr lang="it-IT" sz="12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200" i="1" dirty="0" err="1" smtClean="0">
                <a:solidFill>
                  <a:schemeClr val="tx1"/>
                </a:solidFill>
                <a:latin typeface="+mn-lt"/>
              </a:rPr>
              <a:t>Officer</a:t>
            </a:r>
            <a:r>
              <a:rPr lang="it-IT" sz="1200" i="1" dirty="0" smtClean="0">
                <a:solidFill>
                  <a:schemeClr val="tx1"/>
                </a:solidFill>
                <a:latin typeface="+mn-lt"/>
              </a:rPr>
              <a:t>, Havas Media Group</a:t>
            </a:r>
          </a:p>
          <a:p>
            <a:pPr algn="l"/>
            <a:r>
              <a:rPr lang="it-IT" sz="1200" i="1" dirty="0" smtClean="0">
                <a:solidFill>
                  <a:schemeClr val="tx1"/>
                </a:solidFill>
                <a:latin typeface="+mn-lt"/>
              </a:rPr>
              <a:t>Presidente Centro Studi, </a:t>
            </a:r>
            <a:r>
              <a:rPr lang="it-IT" sz="1200" i="1" dirty="0" err="1" smtClean="0">
                <a:solidFill>
                  <a:schemeClr val="tx1"/>
                </a:solidFill>
                <a:latin typeface="+mn-lt"/>
              </a:rPr>
              <a:t>Assocom</a:t>
            </a:r>
            <a:endParaRPr lang="it-IT" sz="12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0"/>
          <a:stretch/>
        </p:blipFill>
        <p:spPr>
          <a:xfrm>
            <a:off x="8244408" y="4429828"/>
            <a:ext cx="625634" cy="63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 fa presto a dire </a:t>
            </a:r>
            <a:r>
              <a:rPr lang="it-IT" dirty="0" err="1" smtClean="0"/>
              <a:t>digital</a:t>
            </a:r>
            <a:endParaRPr lang="it-IT" dirty="0"/>
          </a:p>
        </p:txBody>
      </p:sp>
      <p:graphicFrame>
        <p:nvGraphicFramePr>
          <p:cNvPr id="6" name="Grafico 5"/>
          <p:cNvGraphicFramePr/>
          <p:nvPr>
            <p:extLst/>
          </p:nvPr>
        </p:nvGraphicFramePr>
        <p:xfrm>
          <a:off x="827584" y="1621751"/>
          <a:ext cx="382859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tangolo 3"/>
          <p:cNvSpPr/>
          <p:nvPr/>
        </p:nvSpPr>
        <p:spPr>
          <a:xfrm>
            <a:off x="692899" y="880825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b="1" dirty="0" smtClean="0">
                <a:solidFill>
                  <a:srgbClr val="C00000"/>
                </a:solidFill>
              </a:rPr>
              <a:t>1,653 M€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8" name="Grafico 7"/>
          <p:cNvGraphicFramePr/>
          <p:nvPr>
            <p:extLst/>
          </p:nvPr>
        </p:nvGraphicFramePr>
        <p:xfrm>
          <a:off x="4860032" y="1765767"/>
          <a:ext cx="367240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ttangolo 12"/>
          <p:cNvSpPr/>
          <p:nvPr/>
        </p:nvSpPr>
        <p:spPr>
          <a:xfrm>
            <a:off x="621566" y="1342490"/>
            <a:ext cx="3806417" cy="4286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SHARE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788023" y="1342490"/>
            <a:ext cx="3806417" cy="4286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TREND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063044" y="4731990"/>
            <a:ext cx="4702188" cy="2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800" dirty="0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Fonte: Stime Centro Studi </a:t>
            </a:r>
            <a:r>
              <a:rPr lang="it-IT" sz="800" dirty="0" err="1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AssoCom</a:t>
            </a:r>
            <a:endParaRPr lang="it-IT" sz="800" dirty="0">
              <a:solidFill>
                <a:srgbClr val="545658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9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 fa presto a (</a:t>
            </a:r>
            <a:r>
              <a:rPr lang="it-IT" dirty="0" err="1" smtClean="0"/>
              <a:t>ri</a:t>
            </a:r>
            <a:r>
              <a:rPr lang="it-IT" dirty="0" smtClean="0"/>
              <a:t>)dire </a:t>
            </a:r>
            <a:r>
              <a:rPr lang="it-IT" dirty="0" err="1" smtClean="0"/>
              <a:t>digital</a:t>
            </a:r>
            <a:endParaRPr lang="it-IT" dirty="0"/>
          </a:p>
        </p:txBody>
      </p:sp>
      <p:grpSp>
        <p:nvGrpSpPr>
          <p:cNvPr id="11" name="Gruppo 10"/>
          <p:cNvGrpSpPr/>
          <p:nvPr/>
        </p:nvGrpSpPr>
        <p:grpSpPr>
          <a:xfrm>
            <a:off x="2555776" y="1275606"/>
            <a:ext cx="2232248" cy="2232248"/>
            <a:chOff x="2555776" y="1275606"/>
            <a:chExt cx="2232248" cy="2232248"/>
          </a:xfrm>
        </p:grpSpPr>
        <p:sp>
          <p:nvSpPr>
            <p:cNvPr id="3" name="Ovale 2"/>
            <p:cNvSpPr/>
            <p:nvPr/>
          </p:nvSpPr>
          <p:spPr>
            <a:xfrm>
              <a:off x="2555776" y="1275606"/>
              <a:ext cx="2232248" cy="2232248"/>
            </a:xfrm>
            <a:prstGeom prst="ellipse">
              <a:avLst/>
            </a:prstGeom>
            <a:solidFill>
              <a:schemeClr val="accent1">
                <a:alpha val="4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b="1">
                <a:solidFill>
                  <a:srgbClr val="C00000"/>
                </a:solidFill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2622663" y="1829795"/>
              <a:ext cx="1090363" cy="4616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ctr"/>
              <a:r>
                <a:rPr lang="it-IT" sz="2400" b="1" dirty="0" smtClean="0">
                  <a:solidFill>
                    <a:srgbClr val="C00000"/>
                  </a:solidFill>
                </a:rPr>
                <a:t>Mobile</a:t>
              </a:r>
              <a:endParaRPr lang="it-IT" sz="24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3779912" y="1275606"/>
            <a:ext cx="2232248" cy="2232248"/>
            <a:chOff x="3779912" y="1275606"/>
            <a:chExt cx="2232248" cy="2232248"/>
          </a:xfrm>
        </p:grpSpPr>
        <p:sp>
          <p:nvSpPr>
            <p:cNvPr id="6" name="Ovale 5"/>
            <p:cNvSpPr/>
            <p:nvPr/>
          </p:nvSpPr>
          <p:spPr>
            <a:xfrm>
              <a:off x="3779912" y="1275606"/>
              <a:ext cx="2232248" cy="2232248"/>
            </a:xfrm>
            <a:prstGeom prst="ellipse">
              <a:avLst/>
            </a:prstGeom>
            <a:solidFill>
              <a:schemeClr val="accent2">
                <a:alpha val="4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>
                <a:solidFill>
                  <a:srgbClr val="C00000"/>
                </a:solidFill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4936663" y="1819691"/>
              <a:ext cx="926857" cy="4616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ctr"/>
              <a:r>
                <a:rPr lang="it-IT" sz="2400" b="1" dirty="0" smtClean="0">
                  <a:solidFill>
                    <a:srgbClr val="C00000"/>
                  </a:solidFill>
                </a:rPr>
                <a:t>Social</a:t>
              </a:r>
              <a:endParaRPr lang="it-IT" sz="24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3167844" y="2499742"/>
            <a:ext cx="2232248" cy="2232248"/>
            <a:chOff x="3167844" y="2499742"/>
            <a:chExt cx="2232248" cy="2232248"/>
          </a:xfrm>
        </p:grpSpPr>
        <p:sp>
          <p:nvSpPr>
            <p:cNvPr id="7" name="Ovale 6"/>
            <p:cNvSpPr/>
            <p:nvPr/>
          </p:nvSpPr>
          <p:spPr>
            <a:xfrm>
              <a:off x="3167844" y="2499742"/>
              <a:ext cx="2232248" cy="2232248"/>
            </a:xfrm>
            <a:prstGeom prst="ellipse">
              <a:avLst/>
            </a:prstGeom>
            <a:solidFill>
              <a:schemeClr val="accent3">
                <a:alpha val="4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>
                <a:solidFill>
                  <a:srgbClr val="C00000"/>
                </a:solidFill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3819739" y="3876862"/>
              <a:ext cx="928459" cy="4616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ctr"/>
              <a:r>
                <a:rPr lang="it-IT" sz="2400" b="1" dirty="0" smtClean="0">
                  <a:solidFill>
                    <a:srgbClr val="C00000"/>
                  </a:solidFill>
                </a:rPr>
                <a:t>Video</a:t>
              </a:r>
              <a:endParaRPr lang="it-IT" sz="24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7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8025E-6 L 0.00018 -0.06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5679E-6 L -0.02761 0.034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17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45679E-6 L 0.03542 0.034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mezzi non sono più quelli di una volta</a:t>
            </a:r>
            <a:endParaRPr lang="it-IT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90" y="1054100"/>
            <a:ext cx="4146356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819669" y="3939902"/>
            <a:ext cx="1682814" cy="328927"/>
          </a:xfrm>
          <a:prstGeom prst="rect">
            <a:avLst/>
          </a:prstGeom>
          <a:noFill/>
        </p:spPr>
        <p:txBody>
          <a:bodyPr wrap="none" lIns="51426" tIns="25713" rIns="51426" bIns="25713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</a:rPr>
              <a:t>Video </a:t>
            </a:r>
            <a:r>
              <a:rPr lang="it-IT" b="1" dirty="0" err="1" smtClean="0">
                <a:solidFill>
                  <a:srgbClr val="C00000"/>
                </a:solidFill>
              </a:rPr>
              <a:t>is</a:t>
            </a:r>
            <a:r>
              <a:rPr lang="it-IT" b="1" dirty="0" smtClean="0">
                <a:solidFill>
                  <a:srgbClr val="C00000"/>
                </a:solidFill>
              </a:rPr>
              <a:t> the </a:t>
            </a:r>
            <a:r>
              <a:rPr lang="it-IT" b="1" dirty="0" err="1" smtClean="0">
                <a:solidFill>
                  <a:srgbClr val="C00000"/>
                </a:solidFill>
              </a:rPr>
              <a:t>king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48159" y="3939902"/>
            <a:ext cx="3147731" cy="328927"/>
          </a:xfrm>
          <a:prstGeom prst="rect">
            <a:avLst/>
          </a:prstGeom>
          <a:noFill/>
        </p:spPr>
        <p:txBody>
          <a:bodyPr wrap="square" lIns="51426" tIns="25713" rIns="51426" bIns="25713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</a:rPr>
              <a:t>I mezzi sono sempre più ibridi</a:t>
            </a: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3" y="1020441"/>
            <a:ext cx="2858963" cy="269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1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" t="7131" r="421" b="7310"/>
          <a:stretch/>
        </p:blipFill>
        <p:spPr>
          <a:xfrm>
            <a:off x="0" y="-20538"/>
            <a:ext cx="9141854" cy="518457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796136" y="4312136"/>
            <a:ext cx="3295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C'è luce in fondo al tunnel…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Ma cosa troveremo all'uscita?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5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1063044" y="1908050"/>
            <a:ext cx="7352186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Come </a:t>
            </a:r>
            <a:r>
              <a:rPr lang="it-IT" dirty="0"/>
              <a:t>tutti i tunnel, ci porta in un posto diverso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1013026" y="1934349"/>
          <a:ext cx="7321642" cy="2365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/>
          <p:nvPr>
            <p:extLst/>
          </p:nvPr>
        </p:nvGraphicFramePr>
        <p:xfrm>
          <a:off x="1013026" y="629082"/>
          <a:ext cx="7321642" cy="2568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>
          <a:xfrm>
            <a:off x="3607280" y="1243494"/>
            <a:ext cx="289296" cy="72008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H="1">
            <a:off x="4900320" y="1243494"/>
            <a:ext cx="72008" cy="7200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06726" y="1126300"/>
            <a:ext cx="741566" cy="27699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r>
              <a:rPr lang="it-IT" sz="1200" b="1" dirty="0"/>
              <a:t>mio eur</a:t>
            </a:r>
            <a:endParaRPr lang="en-US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023666" y="1142623"/>
            <a:ext cx="741566" cy="27699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r>
              <a:rPr lang="it-IT" sz="1200" b="1" dirty="0"/>
              <a:t>var %</a:t>
            </a:r>
            <a:endParaRPr lang="en-US" sz="1200" b="1" dirty="0"/>
          </a:p>
        </p:txBody>
      </p:sp>
      <p:sp>
        <p:nvSpPr>
          <p:cNvPr id="11" name="Rettangolo 10"/>
          <p:cNvSpPr/>
          <p:nvPr/>
        </p:nvSpPr>
        <p:spPr>
          <a:xfrm>
            <a:off x="1063044" y="1403299"/>
            <a:ext cx="1060684" cy="3040659"/>
          </a:xfrm>
          <a:prstGeom prst="rect">
            <a:avLst/>
          </a:prstGeom>
          <a:solidFill>
            <a:schemeClr val="bg1">
              <a:lumMod val="7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2546596" y="1403299"/>
            <a:ext cx="2817492" cy="3040659"/>
          </a:xfrm>
          <a:prstGeom prst="rect">
            <a:avLst/>
          </a:prstGeom>
          <a:solidFill>
            <a:schemeClr val="bg1">
              <a:lumMod val="7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5828506" y="1403299"/>
            <a:ext cx="1911846" cy="3040659"/>
          </a:xfrm>
          <a:prstGeom prst="rect">
            <a:avLst/>
          </a:prstGeom>
          <a:solidFill>
            <a:schemeClr val="bg1">
              <a:lumMod val="7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063044" y="4731990"/>
            <a:ext cx="4702188" cy="2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800" dirty="0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Fonte: Stime Centro Studi </a:t>
            </a:r>
            <a:r>
              <a:rPr lang="it-IT" sz="800" dirty="0" err="1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AssoCom</a:t>
            </a:r>
            <a:endParaRPr lang="it-IT" sz="800" dirty="0">
              <a:solidFill>
                <a:srgbClr val="545658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6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2558615"/>
              </p:ext>
            </p:extLst>
          </p:nvPr>
        </p:nvGraphicFramePr>
        <p:xfrm>
          <a:off x="971600" y="1063228"/>
          <a:ext cx="7344816" cy="3380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Come tutti i tunnel, ci porta in un posto diverso</a:t>
            </a:r>
            <a:endParaRPr lang="en-US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63044" y="4731990"/>
            <a:ext cx="4702188" cy="2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spAutoFit/>
          </a:bodyPr>
          <a:lstStyle/>
          <a:p>
            <a:r>
              <a:rPr lang="it-IT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*2003</a:t>
            </a:r>
            <a:r>
              <a:rPr lang="it-IT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2010: investimenti rivalutati al 2015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063044" y="1403299"/>
            <a:ext cx="1060684" cy="3040659"/>
          </a:xfrm>
          <a:prstGeom prst="rect">
            <a:avLst/>
          </a:prstGeom>
          <a:solidFill>
            <a:schemeClr val="bg1">
              <a:lumMod val="7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2546596" y="1403299"/>
            <a:ext cx="2817492" cy="3040659"/>
          </a:xfrm>
          <a:prstGeom prst="rect">
            <a:avLst/>
          </a:prstGeom>
          <a:solidFill>
            <a:schemeClr val="bg1">
              <a:lumMod val="7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5828506" y="1403299"/>
            <a:ext cx="1911846" cy="3040659"/>
          </a:xfrm>
          <a:prstGeom prst="rect">
            <a:avLst/>
          </a:prstGeom>
          <a:solidFill>
            <a:schemeClr val="bg1">
              <a:lumMod val="75000"/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926974" y="4430683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 MLD €*</a:t>
            </a:r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148064" y="4454991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 MLD €*</a:t>
            </a:r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695032" y="4397705"/>
            <a:ext cx="48603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 MLD €</a:t>
            </a:r>
            <a:endParaRPr lang="it-IT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0" y="2701743"/>
            <a:ext cx="9144000" cy="324533"/>
          </a:xfrm>
          <a:prstGeom prst="rect">
            <a:avLst/>
          </a:prstGeom>
          <a:gradFill flip="none" rotWithShape="1">
            <a:gsLst>
              <a:gs pos="30000">
                <a:srgbClr val="809BC0"/>
              </a:gs>
              <a:gs pos="0">
                <a:srgbClr val="00368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597945"/>
              </p:ext>
            </p:extLst>
          </p:nvPr>
        </p:nvGraphicFramePr>
        <p:xfrm>
          <a:off x="267169" y="928972"/>
          <a:ext cx="5528967" cy="1786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mondo diverso, una ripresa diversa…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4181246" y="2186268"/>
            <a:ext cx="182403" cy="390482"/>
          </a:xfrm>
          <a:prstGeom prst="rect">
            <a:avLst/>
          </a:prstGeom>
        </p:spPr>
        <p:txBody>
          <a:bodyPr wrap="none" lIns="51426" tIns="25713" rIns="51426" bIns="25713">
            <a:spAutoFit/>
          </a:bodyPr>
          <a:lstStyle/>
          <a:p>
            <a:pPr algn="ctr"/>
            <a:r>
              <a:rPr lang="it-IT" sz="2200" b="1" dirty="0">
                <a:solidFill>
                  <a:srgbClr val="DC002E"/>
                </a:solidFill>
                <a:latin typeface="+mj-lt"/>
                <a:ea typeface="MS PGothic" pitchFamily="34" charset="-128"/>
              </a:rPr>
              <a:t> </a:t>
            </a:r>
            <a:endParaRPr lang="it-IT" dirty="0">
              <a:latin typeface="Arial Black" panose="020B0A040201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3632" r="31465" b="16677"/>
          <a:stretch/>
        </p:blipFill>
        <p:spPr>
          <a:xfrm>
            <a:off x="6012160" y="1063229"/>
            <a:ext cx="2793914" cy="324036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637305" y="2776213"/>
            <a:ext cx="44595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BTL</a:t>
            </a:r>
          </a:p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PR</a:t>
            </a:r>
          </a:p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CRM</a:t>
            </a:r>
            <a:endParaRPr lang="it-IT" sz="1050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120339" y="2765929"/>
            <a:ext cx="638316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BTL</a:t>
            </a:r>
          </a:p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PR</a:t>
            </a:r>
          </a:p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CRM</a:t>
            </a:r>
          </a:p>
          <a:p>
            <a:pPr algn="ctr"/>
            <a:r>
              <a:rPr lang="en-US" sz="1050" dirty="0" err="1" smtClean="0">
                <a:solidFill>
                  <a:srgbClr val="C00000"/>
                </a:solidFill>
              </a:rPr>
              <a:t>eCRM</a:t>
            </a:r>
            <a:endParaRPr lang="en-US" sz="1050" dirty="0" smtClean="0">
              <a:solidFill>
                <a:srgbClr val="C00000"/>
              </a:solidFill>
            </a:endParaRPr>
          </a:p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Website</a:t>
            </a:r>
            <a:endParaRPr lang="it-IT" sz="1050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308803" y="2765929"/>
            <a:ext cx="1361271" cy="2839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BTL</a:t>
            </a:r>
          </a:p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PR</a:t>
            </a:r>
          </a:p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CRM</a:t>
            </a:r>
          </a:p>
          <a:p>
            <a:pPr algn="ctr"/>
            <a:r>
              <a:rPr lang="it-IT" sz="1050" dirty="0" err="1" smtClean="0">
                <a:solidFill>
                  <a:srgbClr val="C00000"/>
                </a:solidFill>
              </a:rPr>
              <a:t>eCRM</a:t>
            </a:r>
            <a:endParaRPr lang="it-IT" sz="1050" dirty="0" smtClean="0">
              <a:solidFill>
                <a:srgbClr val="C00000"/>
              </a:solidFill>
            </a:endParaRPr>
          </a:p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Website</a:t>
            </a:r>
          </a:p>
          <a:p>
            <a:pPr algn="ctr"/>
            <a:r>
              <a:rPr lang="it-IT" sz="1050" dirty="0" err="1" smtClean="0">
                <a:solidFill>
                  <a:srgbClr val="C00000"/>
                </a:solidFill>
              </a:rPr>
              <a:t>M.Site</a:t>
            </a:r>
            <a:endParaRPr lang="it-IT" sz="1050" dirty="0" smtClean="0">
              <a:solidFill>
                <a:srgbClr val="C00000"/>
              </a:solidFill>
            </a:endParaRPr>
          </a:p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Digital PR/Blogger</a:t>
            </a:r>
          </a:p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Native advertising</a:t>
            </a:r>
          </a:p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Community </a:t>
            </a:r>
            <a:r>
              <a:rPr lang="en-US" sz="1050" dirty="0" err="1" smtClean="0">
                <a:solidFill>
                  <a:srgbClr val="C00000"/>
                </a:solidFill>
              </a:rPr>
              <a:t>mngm</a:t>
            </a:r>
            <a:endParaRPr lang="en-US" sz="1050" dirty="0" smtClean="0">
              <a:solidFill>
                <a:srgbClr val="C00000"/>
              </a:solidFill>
            </a:endParaRPr>
          </a:p>
          <a:p>
            <a:pPr algn="ctr"/>
            <a:r>
              <a:rPr lang="en-US" sz="1050" dirty="0" err="1">
                <a:solidFill>
                  <a:srgbClr val="C00000"/>
                </a:solidFill>
              </a:rPr>
              <a:t>Produzione</a:t>
            </a:r>
            <a:r>
              <a:rPr lang="en-US" sz="1050" dirty="0">
                <a:solidFill>
                  <a:srgbClr val="C00000"/>
                </a:solidFill>
              </a:rPr>
              <a:t> </a:t>
            </a:r>
            <a:r>
              <a:rPr lang="en-US" sz="1050" dirty="0" err="1">
                <a:solidFill>
                  <a:srgbClr val="C00000"/>
                </a:solidFill>
              </a:rPr>
              <a:t>contenuti</a:t>
            </a:r>
            <a:endParaRPr lang="en-US" sz="1050" dirty="0">
              <a:solidFill>
                <a:srgbClr val="C00000"/>
              </a:solidFill>
            </a:endParaRPr>
          </a:p>
          <a:p>
            <a:pPr algn="ctr"/>
            <a:r>
              <a:rPr lang="it-IT" sz="1050" dirty="0" err="1">
                <a:solidFill>
                  <a:srgbClr val="C00000"/>
                </a:solidFill>
              </a:rPr>
              <a:t>App</a:t>
            </a:r>
            <a:endParaRPr lang="it-IT" sz="1050" dirty="0">
              <a:solidFill>
                <a:srgbClr val="C00000"/>
              </a:solidFill>
            </a:endParaRPr>
          </a:p>
          <a:p>
            <a:pPr algn="ctr"/>
            <a:r>
              <a:rPr lang="en-US" sz="1050" dirty="0" smtClean="0">
                <a:solidFill>
                  <a:srgbClr val="C00000"/>
                </a:solidFill>
              </a:rPr>
              <a:t>1</a:t>
            </a:r>
            <a:r>
              <a:rPr lang="en-US" sz="1050" baseline="30000" dirty="0" smtClean="0">
                <a:solidFill>
                  <a:srgbClr val="C00000"/>
                </a:solidFill>
              </a:rPr>
              <a:t>st</a:t>
            </a:r>
            <a:r>
              <a:rPr lang="en-US" sz="1050" dirty="0" smtClean="0">
                <a:solidFill>
                  <a:srgbClr val="C00000"/>
                </a:solidFill>
              </a:rPr>
              <a:t> party data</a:t>
            </a:r>
          </a:p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Analytics</a:t>
            </a:r>
          </a:p>
          <a:p>
            <a:pPr algn="ctr"/>
            <a:r>
              <a:rPr lang="it-IT" sz="1050" dirty="0" smtClean="0">
                <a:solidFill>
                  <a:srgbClr val="C00000"/>
                </a:solidFill>
              </a:rPr>
              <a:t>Social </a:t>
            </a:r>
            <a:r>
              <a:rPr lang="it-IT" sz="1050" dirty="0" err="1" smtClean="0">
                <a:solidFill>
                  <a:srgbClr val="C00000"/>
                </a:solidFill>
              </a:rPr>
              <a:t>Listenting</a:t>
            </a:r>
            <a:endParaRPr lang="it-IT" sz="1050" dirty="0" smtClean="0">
              <a:solidFill>
                <a:srgbClr val="C00000"/>
              </a:solidFill>
            </a:endParaRPr>
          </a:p>
          <a:p>
            <a:pPr algn="ctr"/>
            <a:r>
              <a:rPr lang="it-IT" sz="1050" dirty="0" err="1">
                <a:solidFill>
                  <a:srgbClr val="C00000"/>
                </a:solidFill>
              </a:rPr>
              <a:t>Tech</a:t>
            </a:r>
            <a:r>
              <a:rPr lang="it-IT" sz="1050" dirty="0">
                <a:solidFill>
                  <a:srgbClr val="C00000"/>
                </a:solidFill>
              </a:rPr>
              <a:t> </a:t>
            </a:r>
            <a:r>
              <a:rPr lang="it-IT" sz="1050" dirty="0" err="1" smtClean="0">
                <a:solidFill>
                  <a:srgbClr val="C00000"/>
                </a:solidFill>
              </a:rPr>
              <a:t>platforms</a:t>
            </a:r>
            <a:endParaRPr lang="it-IT" sz="1050" dirty="0" smtClean="0">
              <a:solidFill>
                <a:srgbClr val="C00000"/>
              </a:solidFill>
            </a:endParaRPr>
          </a:p>
          <a:p>
            <a:pPr algn="ctr"/>
            <a:endParaRPr lang="it-IT" sz="1050" dirty="0">
              <a:solidFill>
                <a:srgbClr val="C00000"/>
              </a:solidFill>
            </a:endParaRPr>
          </a:p>
          <a:p>
            <a:pPr algn="ctr"/>
            <a:endParaRPr lang="it-IT" sz="1050" dirty="0">
              <a:solidFill>
                <a:srgbClr val="C000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147846" y="1175684"/>
            <a:ext cx="2522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600" b="1" dirty="0" smtClean="0">
                <a:solidFill>
                  <a:srgbClr val="003681"/>
                </a:solidFill>
              </a:rPr>
              <a:t>PAID MEDIA</a:t>
            </a:r>
            <a:endParaRPr lang="it-IT" sz="3600" b="1" dirty="0">
              <a:solidFill>
                <a:srgbClr val="00368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012160" y="3103260"/>
            <a:ext cx="2793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PAID NON MEDIA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063044" y="4731990"/>
            <a:ext cx="4702188" cy="2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800" dirty="0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Fonte: Stime Centro Studi </a:t>
            </a:r>
            <a:r>
              <a:rPr lang="it-IT" sz="800" dirty="0" err="1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AssoCom</a:t>
            </a:r>
            <a:endParaRPr lang="it-IT" sz="800" dirty="0">
              <a:solidFill>
                <a:srgbClr val="545658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…ma è diverso anche il tunnel</a:t>
            </a:r>
            <a:endParaRPr lang="it-IT" dirty="0"/>
          </a:p>
        </p:txBody>
      </p:sp>
      <p:pic>
        <p:nvPicPr>
          <p:cNvPr id="12" name="Segnaposto contenuto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22301"/>
          <a:stretch/>
        </p:blipFill>
        <p:spPr>
          <a:xfrm>
            <a:off x="0" y="0"/>
            <a:ext cx="9144000" cy="5184576"/>
          </a:xfrm>
          <a:prstGeom prst="rect">
            <a:avLst/>
          </a:prstGeom>
        </p:spPr>
      </p:pic>
      <p:sp>
        <p:nvSpPr>
          <p:cNvPr id="7" name="Titolo 2"/>
          <p:cNvSpPr txBox="1">
            <a:spLocks/>
          </p:cNvSpPr>
          <p:nvPr/>
        </p:nvSpPr>
        <p:spPr>
          <a:xfrm>
            <a:off x="457200" y="2337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Rockwell Extra Bold"/>
              </a:defRPr>
            </a:lvl1pPr>
          </a:lstStyle>
          <a:p>
            <a:r>
              <a:rPr lang="it-IT" dirty="0" smtClean="0">
                <a:solidFill>
                  <a:schemeClr val="bg1"/>
                </a:solidFill>
              </a:rPr>
              <a:t>…ma è diverso anche il tunnel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3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13889"/>
            <a:ext cx="2694620" cy="32580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://icons.iconarchive.com/icons/limav/flat-gradient-social/512/Twitter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30890"/>
            <a:ext cx="673148" cy="6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106211" y="1492181"/>
            <a:ext cx="1701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600" b="1" dirty="0" smtClean="0">
                <a:solidFill>
                  <a:srgbClr val="003681"/>
                </a:solidFill>
              </a:rPr>
              <a:t>1 </a:t>
            </a:r>
            <a:r>
              <a:rPr lang="it-IT" sz="3600" b="1" dirty="0" err="1" smtClean="0">
                <a:solidFill>
                  <a:srgbClr val="003681"/>
                </a:solidFill>
              </a:rPr>
              <a:t>Tweet</a:t>
            </a:r>
            <a:endParaRPr lang="it-IT" sz="3600" b="1" dirty="0">
              <a:solidFill>
                <a:srgbClr val="00368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427980" y="3005678"/>
            <a:ext cx="30581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600" b="1" dirty="0" smtClean="0">
                <a:solidFill>
                  <a:srgbClr val="003681"/>
                </a:solidFill>
              </a:rPr>
              <a:t>140 caratteri</a:t>
            </a:r>
          </a:p>
          <a:p>
            <a:pPr lvl="0" algn="ctr"/>
            <a:r>
              <a:rPr lang="it-IT" sz="3600" b="1" dirty="0" smtClean="0">
                <a:solidFill>
                  <a:srgbClr val="003681"/>
                </a:solidFill>
                <a:latin typeface="Calibri" panose="020F0502020204030204" pitchFamily="34" charset="0"/>
              </a:rPr>
              <a:t>+ 100 metadati</a:t>
            </a:r>
            <a:endParaRPr lang="it-IT" sz="3600" b="1" dirty="0">
              <a:solidFill>
                <a:srgbClr val="00368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arentesi graffa chiusa 5"/>
          <p:cNvSpPr/>
          <p:nvPr/>
        </p:nvSpPr>
        <p:spPr>
          <a:xfrm>
            <a:off x="3405788" y="1401921"/>
            <a:ext cx="102220" cy="135484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460597" y="1329913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 smtClean="0"/>
              <a:t>Tweet</a:t>
            </a:r>
            <a:endParaRPr lang="it-IT" sz="1100" dirty="0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Sfida/Opportunità #1: Volume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40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5327" t="13934" r="28358" b="21074"/>
          <a:stretch/>
        </p:blipFill>
        <p:spPr>
          <a:xfrm>
            <a:off x="1763688" y="1203598"/>
            <a:ext cx="5400600" cy="297725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Sfida/Opportunità #2: Velocità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541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L’economia Italiana inizia a risvegliarsi</a:t>
            </a:r>
            <a:endParaRPr lang="it-IT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63044" y="4731990"/>
            <a:ext cx="4702188" cy="2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Fonte: </a:t>
            </a:r>
            <a:r>
              <a:rPr lang="en-US" sz="800" dirty="0" err="1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Prometeia</a:t>
            </a:r>
            <a:endParaRPr lang="en-US" sz="800" dirty="0">
              <a:solidFill>
                <a:srgbClr val="54565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892151" y="134761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A52912"/>
                </a:solidFill>
              </a:rPr>
              <a:t>Scenario Macroeconomico Italia</a:t>
            </a:r>
            <a:endParaRPr lang="it-IT" b="1" dirty="0">
              <a:solidFill>
                <a:srgbClr val="A52912"/>
              </a:solidFill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273228"/>
              </p:ext>
            </p:extLst>
          </p:nvPr>
        </p:nvGraphicFramePr>
        <p:xfrm>
          <a:off x="1572343" y="1851670"/>
          <a:ext cx="6096001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27920"/>
                <a:gridCol w="1256027"/>
                <a:gridCol w="1256027"/>
                <a:gridCol w="1256027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Var</a:t>
                      </a:r>
                      <a:r>
                        <a:rPr lang="it-IT" dirty="0" smtClean="0"/>
                        <a:t> %</a:t>
                      </a:r>
                      <a:endParaRPr lang="it-IT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2013</a:t>
                      </a:r>
                      <a:endParaRPr lang="it-IT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2014</a:t>
                      </a:r>
                      <a:endParaRPr lang="it-IT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2015</a:t>
                      </a:r>
                      <a:endParaRPr lang="it-IT" dirty="0"/>
                    </a:p>
                  </a:txBody>
                  <a:tcPr>
                    <a:solidFill>
                      <a:srgbClr val="FF656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PIL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-1,7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-0,4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0,7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smtClean="0"/>
                        <a:t>Spesa delle famiglie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-2,8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0,3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1,0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smtClean="0"/>
                        <a:t>Investimenti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-5,8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-3,2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0,5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smtClean="0"/>
                        <a:t>Export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0,7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2,4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5,5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smtClean="0"/>
                        <a:t>Import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-2,6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1,5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5,2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5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l="877" t="-768" r="12579" b="-1"/>
          <a:stretch/>
        </p:blipFill>
        <p:spPr>
          <a:xfrm rot="10800000" flipV="1">
            <a:off x="0" y="3661162"/>
            <a:ext cx="9130336" cy="597666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99592" y="1177693"/>
            <a:ext cx="18864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600" b="1" dirty="0" smtClean="0">
                <a:solidFill>
                  <a:srgbClr val="003681"/>
                </a:solidFill>
              </a:rPr>
              <a:t>1M </a:t>
            </a:r>
            <a:r>
              <a:rPr lang="it-IT" sz="3600" b="1" dirty="0" err="1" smtClean="0">
                <a:solidFill>
                  <a:srgbClr val="003681"/>
                </a:solidFill>
              </a:rPr>
              <a:t>Apps</a:t>
            </a:r>
            <a:endParaRPr lang="it-IT" sz="3600" b="1" dirty="0" smtClean="0">
              <a:solidFill>
                <a:srgbClr val="003681"/>
              </a:solidFill>
            </a:endParaRPr>
          </a:p>
          <a:p>
            <a:pPr lvl="0" algn="ctr"/>
            <a:r>
              <a:rPr lang="it-IT" b="1" dirty="0" smtClean="0">
                <a:solidFill>
                  <a:srgbClr val="003681"/>
                </a:solidFill>
                <a:latin typeface="Calibri" panose="020F0502020204030204" pitchFamily="34" charset="0"/>
              </a:rPr>
              <a:t>Disponibili</a:t>
            </a:r>
            <a:endParaRPr lang="it-IT" sz="3600" b="1" dirty="0">
              <a:solidFill>
                <a:srgbClr val="00368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Sfida/opportunità #3: Varietà</a:t>
            </a:r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3236065" y="1177693"/>
            <a:ext cx="2272039" cy="938718"/>
            <a:chOff x="3236065" y="1177693"/>
            <a:chExt cx="2272039" cy="938718"/>
          </a:xfrm>
        </p:grpSpPr>
        <p:sp>
          <p:nvSpPr>
            <p:cNvPr id="6" name="Rettangolo 5"/>
            <p:cNvSpPr/>
            <p:nvPr/>
          </p:nvSpPr>
          <p:spPr>
            <a:xfrm>
              <a:off x="3740890" y="1193081"/>
              <a:ext cx="176721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it-IT" sz="3600" b="1" dirty="0" smtClean="0">
                  <a:solidFill>
                    <a:srgbClr val="003681"/>
                  </a:solidFill>
                </a:rPr>
                <a:t>20</a:t>
              </a:r>
            </a:p>
            <a:p>
              <a:pPr lvl="0" algn="ctr"/>
              <a:r>
                <a:rPr lang="it-IT" b="1" dirty="0" err="1" smtClean="0">
                  <a:solidFill>
                    <a:srgbClr val="003681"/>
                  </a:solidFill>
                  <a:latin typeface="Calibri" panose="020F0502020204030204" pitchFamily="34" charset="0"/>
                </a:rPr>
                <a:t>App</a:t>
              </a:r>
              <a:r>
                <a:rPr lang="it-IT" b="1" dirty="0" smtClean="0">
                  <a:solidFill>
                    <a:srgbClr val="003681"/>
                  </a:solidFill>
                  <a:latin typeface="Calibri" panose="020F0502020204030204" pitchFamily="34" charset="0"/>
                </a:rPr>
                <a:t> per persona</a:t>
              </a:r>
              <a:endParaRPr lang="it-IT" sz="3600" b="1" dirty="0">
                <a:solidFill>
                  <a:srgbClr val="00368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3236065" y="1177693"/>
              <a:ext cx="39626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it-IT" sz="3600" b="1" dirty="0" smtClean="0">
                  <a:solidFill>
                    <a:srgbClr val="003681"/>
                  </a:solidFill>
                </a:rPr>
                <a:t>x</a:t>
              </a:r>
              <a:endParaRPr lang="it-IT" sz="3600" b="1" dirty="0">
                <a:solidFill>
                  <a:srgbClr val="00368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5436096" y="1177693"/>
            <a:ext cx="2204242" cy="938718"/>
            <a:chOff x="5436096" y="1177693"/>
            <a:chExt cx="2204242" cy="938718"/>
          </a:xfrm>
        </p:grpSpPr>
        <p:sp>
          <p:nvSpPr>
            <p:cNvPr id="9" name="Rettangolo 8"/>
            <p:cNvSpPr/>
            <p:nvPr/>
          </p:nvSpPr>
          <p:spPr>
            <a:xfrm>
              <a:off x="5436096" y="1177693"/>
              <a:ext cx="4138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it-IT" sz="3600" b="1" dirty="0" smtClean="0">
                  <a:solidFill>
                    <a:srgbClr val="003681"/>
                  </a:solidFill>
                </a:rPr>
                <a:t>=</a:t>
              </a:r>
              <a:endParaRPr lang="it-IT" sz="3600" b="1" dirty="0">
                <a:solidFill>
                  <a:srgbClr val="00368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6182439" y="1193081"/>
              <a:ext cx="145789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it-IT" sz="3600" b="1" dirty="0" smtClean="0">
                  <a:solidFill>
                    <a:srgbClr val="003681"/>
                  </a:solidFill>
                </a:rPr>
                <a:t>4x10</a:t>
              </a:r>
              <a:r>
                <a:rPr lang="it-IT" sz="3600" b="1" baseline="30000" dirty="0" smtClean="0">
                  <a:solidFill>
                    <a:srgbClr val="003681"/>
                  </a:solidFill>
                </a:rPr>
                <a:t>95</a:t>
              </a:r>
            </a:p>
            <a:p>
              <a:pPr lvl="0" algn="ctr"/>
              <a:r>
                <a:rPr lang="it-IT" b="1" dirty="0" smtClean="0">
                  <a:solidFill>
                    <a:srgbClr val="003681"/>
                  </a:solidFill>
                  <a:latin typeface="Calibri" panose="020F0502020204030204" pitchFamily="34" charset="0"/>
                </a:rPr>
                <a:t>combinazioni</a:t>
              </a:r>
              <a:endParaRPr lang="it-IT" sz="3600" b="1" dirty="0">
                <a:solidFill>
                  <a:srgbClr val="00368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6048356" y="3303331"/>
            <a:ext cx="21674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DNA: 7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 10</a:t>
            </a:r>
            <a:r>
              <a:rPr lang="it-IT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varianti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789890" y="2588703"/>
            <a:ext cx="7415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Il vostro smartphone è più personale del vostro DNA</a:t>
            </a:r>
          </a:p>
        </p:txBody>
      </p:sp>
    </p:spTree>
    <p:extLst>
      <p:ext uri="{BB962C8B-B14F-4D97-AF65-F5344CB8AC3E}">
        <p14:creationId xmlns:p14="http://schemas.microsoft.com/office/powerpoint/2010/main" val="403870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L’agenda del 201x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4435576" y="1635646"/>
            <a:ext cx="3880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2400" b="1" dirty="0">
                <a:solidFill>
                  <a:srgbClr val="A52912"/>
                </a:solidFill>
              </a:rPr>
              <a:t>Conversazioni personalizzate</a:t>
            </a:r>
          </a:p>
        </p:txBody>
      </p:sp>
      <p:sp>
        <p:nvSpPr>
          <p:cNvPr id="5" name="Rettangolo 4"/>
          <p:cNvSpPr/>
          <p:nvPr/>
        </p:nvSpPr>
        <p:spPr>
          <a:xfrm>
            <a:off x="5044965" y="2715766"/>
            <a:ext cx="2662062" cy="7200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it-IT" sz="2400" b="1" dirty="0">
                <a:solidFill>
                  <a:srgbClr val="A52912"/>
                </a:solidFill>
              </a:rPr>
              <a:t>Nuova sintassi</a:t>
            </a:r>
          </a:p>
          <a:p>
            <a:pPr algn="ctr"/>
            <a:r>
              <a:rPr lang="it-IT" sz="2400" b="1" dirty="0">
                <a:solidFill>
                  <a:srgbClr val="A52912"/>
                </a:solidFill>
              </a:rPr>
              <a:t>Nuovi confini</a:t>
            </a:r>
          </a:p>
        </p:txBody>
      </p:sp>
      <p:pic>
        <p:nvPicPr>
          <p:cNvPr id="6" name="Immagine 5" descr="emarsy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 t="705"/>
          <a:stretch/>
        </p:blipFill>
        <p:spPr>
          <a:xfrm>
            <a:off x="254000" y="1439333"/>
            <a:ext cx="4029968" cy="2775100"/>
          </a:xfrm>
          <a:prstGeom prst="rect">
            <a:avLst/>
          </a:prstGeom>
        </p:spPr>
      </p:pic>
      <p:sp>
        <p:nvSpPr>
          <p:cNvPr id="7" name="Freccia giù 6"/>
          <p:cNvSpPr/>
          <p:nvPr/>
        </p:nvSpPr>
        <p:spPr>
          <a:xfrm>
            <a:off x="6123968" y="2211710"/>
            <a:ext cx="504056" cy="360040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9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L’agenda del 201x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4932041" y="1635646"/>
            <a:ext cx="2950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b="1" dirty="0" err="1" smtClean="0">
                <a:solidFill>
                  <a:srgbClr val="A52912"/>
                </a:solidFill>
              </a:rPr>
              <a:t>Act</a:t>
            </a:r>
            <a:r>
              <a:rPr lang="it-IT" sz="2400" b="1" dirty="0" smtClean="0">
                <a:solidFill>
                  <a:srgbClr val="A52912"/>
                </a:solidFill>
              </a:rPr>
              <a:t> </a:t>
            </a:r>
            <a:r>
              <a:rPr lang="it-IT" sz="2400" b="1" dirty="0" err="1">
                <a:solidFill>
                  <a:srgbClr val="A52912"/>
                </a:solidFill>
              </a:rPr>
              <a:t>as</a:t>
            </a:r>
            <a:r>
              <a:rPr lang="it-IT" sz="2400" b="1" dirty="0">
                <a:solidFill>
                  <a:srgbClr val="A52912"/>
                </a:solidFill>
              </a:rPr>
              <a:t> a Platform</a:t>
            </a:r>
          </a:p>
        </p:txBody>
      </p:sp>
      <p:sp>
        <p:nvSpPr>
          <p:cNvPr id="5" name="Rettangolo 4"/>
          <p:cNvSpPr/>
          <p:nvPr/>
        </p:nvSpPr>
        <p:spPr>
          <a:xfrm>
            <a:off x="4607334" y="2742932"/>
            <a:ext cx="3600400" cy="7200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it-IT" sz="2400" b="1" dirty="0" smtClean="0">
                <a:solidFill>
                  <a:srgbClr val="A52912"/>
                </a:solidFill>
              </a:rPr>
              <a:t>Il "Data </a:t>
            </a:r>
            <a:r>
              <a:rPr lang="it-IT" sz="2400" b="1" dirty="0" err="1" smtClean="0">
                <a:solidFill>
                  <a:srgbClr val="A52912"/>
                </a:solidFill>
              </a:rPr>
              <a:t>driven</a:t>
            </a:r>
            <a:r>
              <a:rPr lang="it-IT" sz="2400" b="1" dirty="0" smtClean="0">
                <a:solidFill>
                  <a:srgbClr val="A52912"/>
                </a:solidFill>
              </a:rPr>
              <a:t>"</a:t>
            </a:r>
          </a:p>
          <a:p>
            <a:pPr algn="ctr"/>
            <a:r>
              <a:rPr lang="it-IT" sz="2400" b="1" dirty="0" smtClean="0">
                <a:solidFill>
                  <a:srgbClr val="A52912"/>
                </a:solidFill>
              </a:rPr>
              <a:t>è la </a:t>
            </a:r>
            <a:r>
              <a:rPr lang="it-IT" sz="2400" b="1" dirty="0">
                <a:solidFill>
                  <a:srgbClr val="A52912"/>
                </a:solidFill>
              </a:rPr>
              <a:t>fine dei silos</a:t>
            </a:r>
          </a:p>
        </p:txBody>
      </p:sp>
      <p:pic>
        <p:nvPicPr>
          <p:cNvPr id="3" name="Immagine 2" descr="الروابط-الخلفية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203598"/>
            <a:ext cx="4139952" cy="3104963"/>
          </a:xfrm>
          <a:prstGeom prst="rect">
            <a:avLst/>
          </a:prstGeom>
        </p:spPr>
      </p:pic>
      <p:sp>
        <p:nvSpPr>
          <p:cNvPr id="7" name="Freccia giù 6"/>
          <p:cNvSpPr/>
          <p:nvPr/>
        </p:nvSpPr>
        <p:spPr>
          <a:xfrm>
            <a:off x="6155506" y="2196231"/>
            <a:ext cx="504056" cy="360040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5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L’agenda del 201x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129726" y="1635646"/>
            <a:ext cx="2958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2400" b="1" dirty="0" err="1">
                <a:solidFill>
                  <a:srgbClr val="A52912"/>
                </a:solidFill>
              </a:rPr>
              <a:t>Redefine</a:t>
            </a:r>
            <a:r>
              <a:rPr lang="it-IT" sz="2400" b="1" dirty="0">
                <a:solidFill>
                  <a:srgbClr val="003681"/>
                </a:solidFill>
              </a:rPr>
              <a:t> </a:t>
            </a:r>
            <a:r>
              <a:rPr lang="it-IT" sz="2400" b="1" dirty="0" err="1">
                <a:solidFill>
                  <a:srgbClr val="A52912"/>
                </a:solidFill>
              </a:rPr>
              <a:t>added</a:t>
            </a:r>
            <a:r>
              <a:rPr lang="it-IT" sz="2400" b="1" dirty="0">
                <a:solidFill>
                  <a:srgbClr val="A52912"/>
                </a:solidFill>
              </a:rPr>
              <a:t> </a:t>
            </a:r>
            <a:r>
              <a:rPr lang="it-IT" sz="2400" b="1" dirty="0" err="1">
                <a:solidFill>
                  <a:srgbClr val="A52912"/>
                </a:solidFill>
              </a:rPr>
              <a:t>value</a:t>
            </a:r>
            <a:endParaRPr lang="it-IT" sz="2400" b="1" dirty="0">
              <a:solidFill>
                <a:srgbClr val="A52912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85424" y="2715766"/>
            <a:ext cx="3847016" cy="7200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/>
            <a:r>
              <a:rPr lang="it-IT" sz="2400" b="1" dirty="0">
                <a:solidFill>
                  <a:srgbClr val="A52912"/>
                </a:solidFill>
              </a:rPr>
              <a:t>Unire data </a:t>
            </a:r>
            <a:r>
              <a:rPr lang="it-IT" sz="2400" b="1" dirty="0" err="1" smtClean="0">
                <a:solidFill>
                  <a:srgbClr val="A52912"/>
                </a:solidFill>
              </a:rPr>
              <a:t>competence</a:t>
            </a:r>
            <a:endParaRPr lang="it-IT" sz="2400" b="1" dirty="0">
              <a:solidFill>
                <a:srgbClr val="A52912"/>
              </a:solidFill>
            </a:endParaRPr>
          </a:p>
          <a:p>
            <a:pPr lvl="0" algn="ctr"/>
            <a:r>
              <a:rPr lang="it-IT" sz="2400" b="1" dirty="0" smtClean="0">
                <a:solidFill>
                  <a:srgbClr val="A52912"/>
                </a:solidFill>
              </a:rPr>
              <a:t>con </a:t>
            </a:r>
            <a:r>
              <a:rPr lang="it-IT" sz="2400" b="1" dirty="0">
                <a:solidFill>
                  <a:srgbClr val="A52912"/>
                </a:solidFill>
              </a:rPr>
              <a:t>business </a:t>
            </a:r>
            <a:r>
              <a:rPr lang="it-IT" sz="2400" b="1" dirty="0" err="1">
                <a:solidFill>
                  <a:srgbClr val="A52912"/>
                </a:solidFill>
              </a:rPr>
              <a:t>competence</a:t>
            </a:r>
            <a:endParaRPr lang="en-US" sz="1200" b="1" dirty="0">
              <a:solidFill>
                <a:srgbClr val="A52912"/>
              </a:solidFill>
            </a:endParaRPr>
          </a:p>
        </p:txBody>
      </p:sp>
      <p:sp>
        <p:nvSpPr>
          <p:cNvPr id="7" name="Freccia giù 6"/>
          <p:cNvSpPr/>
          <p:nvPr/>
        </p:nvSpPr>
        <p:spPr>
          <a:xfrm>
            <a:off x="6356904" y="2211710"/>
            <a:ext cx="504056" cy="360040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75606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Tutto questo creando un nuovo patto con il consumatore</a:t>
            </a:r>
            <a:endParaRPr lang="it-IT" dirty="0"/>
          </a:p>
        </p:txBody>
      </p:sp>
      <p:pic>
        <p:nvPicPr>
          <p:cNvPr id="3" name="Segnaposto contenut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71" y="1063229"/>
            <a:ext cx="511485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 soprattutto…</a:t>
            </a:r>
            <a:endParaRPr lang="it-IT" dirty="0"/>
          </a:p>
        </p:txBody>
      </p:sp>
      <p:grpSp>
        <p:nvGrpSpPr>
          <p:cNvPr id="6" name="Gruppo 5"/>
          <p:cNvGrpSpPr/>
          <p:nvPr/>
        </p:nvGrpSpPr>
        <p:grpSpPr>
          <a:xfrm>
            <a:off x="-10264" y="0"/>
            <a:ext cx="9144000" cy="5164038"/>
            <a:chOff x="0" y="1"/>
            <a:chExt cx="9144000" cy="5164038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/>
            <a:srcRect b="15288"/>
            <a:stretch/>
          </p:blipFill>
          <p:spPr>
            <a:xfrm>
              <a:off x="0" y="1"/>
              <a:ext cx="9144000" cy="5164038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1701944" y="2427735"/>
              <a:ext cx="6202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800" b="1" dirty="0" smtClean="0">
                  <a:solidFill>
                    <a:schemeClr val="bg1"/>
                  </a:solidFill>
                </a:rPr>
                <a:t>Alcuni tunnel possono essere divertenti!</a:t>
              </a:r>
              <a:endParaRPr lang="it-IT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4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Anche per il nostro business qualcosa si muove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67544" y="1037179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A52912"/>
                </a:solidFill>
              </a:rPr>
              <a:t>Automotive</a:t>
            </a:r>
          </a:p>
          <a:p>
            <a:endParaRPr lang="it-IT" dirty="0">
              <a:solidFill>
                <a:srgbClr val="A52912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059832" y="1037179"/>
            <a:ext cx="66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A52912"/>
                </a:solidFill>
              </a:rPr>
              <a:t>Food</a:t>
            </a:r>
            <a:endParaRPr lang="it-IT" b="1" dirty="0" smtClean="0">
              <a:solidFill>
                <a:srgbClr val="A52912"/>
              </a:solidFill>
            </a:endParaRPr>
          </a:p>
        </p:txBody>
      </p:sp>
      <p:pic>
        <p:nvPicPr>
          <p:cNvPr id="13" name="Immagine 12" descr="Schermata 2015-06-09 alle 17.40.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1"/>
          <a:stretch/>
        </p:blipFill>
        <p:spPr>
          <a:xfrm>
            <a:off x="539552" y="1419622"/>
            <a:ext cx="2128044" cy="566534"/>
          </a:xfrm>
          <a:prstGeom prst="rect">
            <a:avLst/>
          </a:prstGeom>
        </p:spPr>
      </p:pic>
      <p:pic>
        <p:nvPicPr>
          <p:cNvPr id="14" name="Immagine 13" descr="Schermata 2015-06-09 alle 17.40.5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3678"/>
            <a:ext cx="1830445" cy="1656184"/>
          </a:xfrm>
          <a:prstGeom prst="rect">
            <a:avLst/>
          </a:prstGeom>
        </p:spPr>
      </p:pic>
      <p:pic>
        <p:nvPicPr>
          <p:cNvPr id="16" name="Immagine 15" descr="Schermata 2015-06-09 alle 17.46.4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4"/>
          <a:stretch/>
        </p:blipFill>
        <p:spPr>
          <a:xfrm>
            <a:off x="3131840" y="2067694"/>
            <a:ext cx="2232248" cy="1152128"/>
          </a:xfrm>
          <a:prstGeom prst="rect">
            <a:avLst/>
          </a:prstGeom>
        </p:spPr>
      </p:pic>
      <p:pic>
        <p:nvPicPr>
          <p:cNvPr id="18" name="Immagine 17" descr="Schermata 2015-06-09 alle 17.49.4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2"/>
          <a:stretch/>
        </p:blipFill>
        <p:spPr>
          <a:xfrm>
            <a:off x="3131840" y="1491630"/>
            <a:ext cx="2160240" cy="56768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5759077" y="1037179"/>
            <a:ext cx="75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A52912"/>
                </a:solidFill>
              </a:rPr>
              <a:t>Travel</a:t>
            </a:r>
          </a:p>
        </p:txBody>
      </p:sp>
      <p:pic>
        <p:nvPicPr>
          <p:cNvPr id="17" name="Immagine 16" descr="17668-auto-wallpaper-collection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0" t="10891" r="-1" b="4381"/>
          <a:stretch/>
        </p:blipFill>
        <p:spPr>
          <a:xfrm>
            <a:off x="539552" y="3634978"/>
            <a:ext cx="1656184" cy="1434229"/>
          </a:xfrm>
          <a:prstGeom prst="rect">
            <a:avLst/>
          </a:prstGeom>
        </p:spPr>
      </p:pic>
      <p:pic>
        <p:nvPicPr>
          <p:cNvPr id="8" name="Immagine 7" descr="Chef-Massimiliano-Celeste_02-950x51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/>
          <a:stretch/>
        </p:blipFill>
        <p:spPr>
          <a:xfrm>
            <a:off x="3131840" y="3651870"/>
            <a:ext cx="2430474" cy="139865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8"/>
          <a:srcRect l="27152" t="32338" r="41664" b="23982"/>
          <a:stretch/>
        </p:blipFill>
        <p:spPr>
          <a:xfrm>
            <a:off x="5796136" y="2583347"/>
            <a:ext cx="2376264" cy="18722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9"/>
          <a:srcRect l="23588" t="29000" r="41730" b="43258"/>
          <a:stretch/>
        </p:blipFill>
        <p:spPr>
          <a:xfrm>
            <a:off x="5796136" y="1487605"/>
            <a:ext cx="2363409" cy="106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475656" y="1273387"/>
            <a:ext cx="6264696" cy="302655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motore di tutte le riprese:</a:t>
            </a:r>
            <a:br>
              <a:rPr lang="it-IT" dirty="0" smtClean="0"/>
            </a:br>
            <a:r>
              <a:rPr lang="it-IT" dirty="0" smtClean="0"/>
              <a:t>l'ottimismo del consumatore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1200150"/>
            <a:ext cx="8229600" cy="30273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 smtClean="0">
              <a:solidFill>
                <a:srgbClr val="CA240F"/>
              </a:solidFill>
            </a:endParaRP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 descr="Schermata 2015-06-09 alle 19.09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6"/>
          <a:stretch/>
        </p:blipFill>
        <p:spPr>
          <a:xfrm>
            <a:off x="1907704" y="1419622"/>
            <a:ext cx="5688632" cy="2767660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063044" y="4731990"/>
            <a:ext cx="4702188" cy="2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800" dirty="0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Fonte: ISTAT; Fiducia dei consumatori e delle imprese, Maggio 2015</a:t>
            </a:r>
            <a:endParaRPr lang="it-IT" sz="800" dirty="0">
              <a:solidFill>
                <a:srgbClr val="545658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1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259632" y="1131590"/>
            <a:ext cx="6413791" cy="324035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Anche se c’è ancora una lunga strada da fare…</a:t>
            </a:r>
            <a:endParaRPr lang="it-IT" dirty="0"/>
          </a:p>
        </p:txBody>
      </p:sp>
      <p:pic>
        <p:nvPicPr>
          <p:cNvPr id="82" name="Immagine 81" descr="Schermata 2015-06-09 alle 18.21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"/>
          <a:stretch/>
        </p:blipFill>
        <p:spPr>
          <a:xfrm>
            <a:off x="1413300" y="1191154"/>
            <a:ext cx="4928908" cy="3130524"/>
          </a:xfrm>
          <a:prstGeom prst="rect">
            <a:avLst/>
          </a:prstGeom>
        </p:spPr>
      </p:pic>
      <p:sp>
        <p:nvSpPr>
          <p:cNvPr id="5" name="Triangolo isoscele 4"/>
          <p:cNvSpPr/>
          <p:nvPr/>
        </p:nvSpPr>
        <p:spPr>
          <a:xfrm rot="16200000">
            <a:off x="6208739" y="2848485"/>
            <a:ext cx="144016" cy="248303"/>
          </a:xfrm>
          <a:prstGeom prst="triangl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riangolo isoscele 9"/>
          <p:cNvSpPr/>
          <p:nvPr/>
        </p:nvSpPr>
        <p:spPr>
          <a:xfrm rot="16200000">
            <a:off x="6208739" y="2166099"/>
            <a:ext cx="144016" cy="248303"/>
          </a:xfrm>
          <a:prstGeom prst="triangl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377279" y="2787970"/>
            <a:ext cx="46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ITA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377279" y="209905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Media WW</a:t>
            </a:r>
            <a:endParaRPr lang="it-IT" dirty="0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274893" y="4731990"/>
            <a:ext cx="4702188" cy="2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Fonte: Nielsen, Consumer Confidence Report Q1 2015</a:t>
            </a:r>
            <a:endParaRPr lang="en-US" sz="800" dirty="0">
              <a:solidFill>
                <a:srgbClr val="545658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1063044" y="1908050"/>
            <a:ext cx="7352186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Investimenti pubblicitari: luce in fondo al tunnel</a:t>
            </a:r>
            <a:endParaRPr lang="en-US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63044" y="4731990"/>
            <a:ext cx="4702188" cy="2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800" dirty="0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Fonte: Stime Centro Studi </a:t>
            </a:r>
            <a:r>
              <a:rPr lang="it-IT" sz="800" dirty="0" err="1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AssoCom</a:t>
            </a:r>
            <a:endParaRPr lang="it-IT" sz="800" dirty="0">
              <a:solidFill>
                <a:srgbClr val="545658"/>
              </a:solidFill>
              <a:latin typeface="+mj-lt"/>
              <a:cs typeface="Calibri" pitchFamily="34" charset="0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984531836"/>
              </p:ext>
            </p:extLst>
          </p:nvPr>
        </p:nvGraphicFramePr>
        <p:xfrm>
          <a:off x="1013026" y="1934349"/>
          <a:ext cx="7321642" cy="2365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3324528937"/>
              </p:ext>
            </p:extLst>
          </p:nvPr>
        </p:nvGraphicFramePr>
        <p:xfrm>
          <a:off x="1013026" y="629082"/>
          <a:ext cx="7321642" cy="2568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>
          <a:xfrm>
            <a:off x="3607280" y="1243494"/>
            <a:ext cx="289296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H="1">
            <a:off x="4900320" y="1243494"/>
            <a:ext cx="72008" cy="7200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06726" y="1126300"/>
            <a:ext cx="741566" cy="27699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r>
              <a:rPr lang="it-IT" sz="1200" b="1" dirty="0"/>
              <a:t>mio eur</a:t>
            </a:r>
            <a:endParaRPr lang="en-US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023666" y="1142623"/>
            <a:ext cx="741566" cy="27699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r>
              <a:rPr lang="it-IT" sz="1200" b="1" dirty="0"/>
              <a:t>var %</a:t>
            </a:r>
            <a:endParaRPr lang="en-US" sz="1200" b="1" dirty="0"/>
          </a:p>
        </p:txBody>
      </p:sp>
      <p:sp>
        <p:nvSpPr>
          <p:cNvPr id="4" name="Rettangolo 3"/>
          <p:cNvSpPr/>
          <p:nvPr/>
        </p:nvSpPr>
        <p:spPr>
          <a:xfrm>
            <a:off x="7740352" y="1131590"/>
            <a:ext cx="1296144" cy="316835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7524328" y="1851670"/>
            <a:ext cx="648072" cy="43204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97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1063044" y="1908050"/>
            <a:ext cx="7352186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Investimenti pubblicitari: luce in fondo al tunnel</a:t>
            </a:r>
            <a:endParaRPr lang="en-US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63044" y="4731990"/>
            <a:ext cx="4702188" cy="2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800" dirty="0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Fonte: Stime Centro Studi </a:t>
            </a:r>
            <a:r>
              <a:rPr lang="it-IT" sz="800" dirty="0" err="1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AssoCom</a:t>
            </a:r>
            <a:endParaRPr lang="it-IT" sz="800" dirty="0">
              <a:solidFill>
                <a:srgbClr val="545658"/>
              </a:solidFill>
              <a:latin typeface="+mj-lt"/>
              <a:cs typeface="Calibri" pitchFamily="34" charset="0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035797355"/>
              </p:ext>
            </p:extLst>
          </p:nvPr>
        </p:nvGraphicFramePr>
        <p:xfrm>
          <a:off x="1013026" y="1934349"/>
          <a:ext cx="7321642" cy="2365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2200400209"/>
              </p:ext>
            </p:extLst>
          </p:nvPr>
        </p:nvGraphicFramePr>
        <p:xfrm>
          <a:off x="1013026" y="629082"/>
          <a:ext cx="7321642" cy="2568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>
          <a:xfrm>
            <a:off x="3607280" y="1243494"/>
            <a:ext cx="289296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H="1">
            <a:off x="4900320" y="1243494"/>
            <a:ext cx="72008" cy="7200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06726" y="1126300"/>
            <a:ext cx="741566" cy="27699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r>
              <a:rPr lang="it-IT" sz="1200" b="1" dirty="0"/>
              <a:t>mio eur</a:t>
            </a:r>
            <a:endParaRPr lang="en-US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023666" y="1142623"/>
            <a:ext cx="741566" cy="27699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r>
              <a:rPr lang="it-IT" sz="1200" b="1" dirty="0"/>
              <a:t>var %</a:t>
            </a:r>
            <a:endParaRPr lang="en-US" sz="1200" b="1" dirty="0"/>
          </a:p>
        </p:txBody>
      </p:sp>
      <p:pic>
        <p:nvPicPr>
          <p:cNvPr id="14" name="Immagine 13" descr="Schermata 2015-06-15 alle 15.37.4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4528" b="46984"/>
          <a:stretch/>
        </p:blipFill>
        <p:spPr>
          <a:xfrm>
            <a:off x="7740352" y="1083666"/>
            <a:ext cx="936104" cy="69122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740352" y="134761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A52912"/>
                </a:solidFill>
              </a:rPr>
              <a:t>1,2%</a:t>
            </a:r>
            <a:endParaRPr lang="it-IT" b="1" dirty="0">
              <a:solidFill>
                <a:srgbClr val="A529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2639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Mezzi "</a:t>
            </a:r>
            <a:r>
              <a:rPr lang="it-IT" dirty="0" err="1" smtClean="0"/>
              <a:t>paid</a:t>
            </a:r>
            <a:r>
              <a:rPr lang="it-IT" dirty="0"/>
              <a:t>"</a:t>
            </a:r>
            <a:r>
              <a:rPr lang="it-IT" dirty="0" smtClean="0"/>
              <a:t>: lo scenario di oggi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15566"/>
            <a:ext cx="7661838" cy="384787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63044" y="4731990"/>
            <a:ext cx="4702188" cy="2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800" dirty="0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Fonte: Stime Centro Studi </a:t>
            </a:r>
            <a:r>
              <a:rPr lang="it-IT" sz="800" dirty="0" err="1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AssoCom</a:t>
            </a:r>
            <a:endParaRPr lang="it-IT" sz="800" dirty="0">
              <a:solidFill>
                <a:srgbClr val="54565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27584" y="1092603"/>
            <a:ext cx="7593559" cy="320733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645488" y="1116349"/>
            <a:ext cx="3754800" cy="144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516216" y="2551312"/>
            <a:ext cx="1882800" cy="1748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653110" y="2551311"/>
            <a:ext cx="1872000" cy="1748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862946" y="1116348"/>
            <a:ext cx="3925077" cy="31835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57200" y="691913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b="1" dirty="0" smtClean="0">
                <a:solidFill>
                  <a:srgbClr val="C00000"/>
                </a:solidFill>
              </a:rPr>
              <a:t>7,096 M€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5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2631564051"/>
              </p:ext>
            </p:extLst>
          </p:nvPr>
        </p:nvGraphicFramePr>
        <p:xfrm>
          <a:off x="1547664" y="843558"/>
          <a:ext cx="607233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Non tutti i mezzi riescono a cogliere l’occasione</a:t>
            </a:r>
            <a:endParaRPr lang="it-IT" dirty="0"/>
          </a:p>
        </p:txBody>
      </p:sp>
      <p:cxnSp>
        <p:nvCxnSpPr>
          <p:cNvPr id="4" name="Connettore 1 3"/>
          <p:cNvCxnSpPr/>
          <p:nvPr/>
        </p:nvCxnSpPr>
        <p:spPr>
          <a:xfrm>
            <a:off x="1331640" y="2875639"/>
            <a:ext cx="6264696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Segnaposto testo 6"/>
          <p:cNvSpPr>
            <a:spLocks noGrp="1"/>
          </p:cNvSpPr>
          <p:nvPr>
            <p:ph type="body" sz="quarter" idx="4294967295"/>
          </p:nvPr>
        </p:nvSpPr>
        <p:spPr>
          <a:xfrm>
            <a:off x="0" y="4856163"/>
            <a:ext cx="5256213" cy="266700"/>
          </a:xfrm>
        </p:spPr>
        <p:txBody>
          <a:bodyPr/>
          <a:lstStyle/>
          <a:p>
            <a:r>
              <a:rPr lang="it-IT" sz="1100" dirty="0">
                <a:solidFill>
                  <a:schemeClr val="bg1"/>
                </a:solidFill>
              </a:rPr>
              <a:t>Fonte: </a:t>
            </a:r>
            <a:r>
              <a:rPr lang="it-IT" sz="1100" dirty="0" smtClean="0">
                <a:solidFill>
                  <a:schemeClr val="bg1"/>
                </a:solidFill>
              </a:rPr>
              <a:t>Stima Assocom / Elaborazione OmnicomMediaGroup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56" name="Freeform 109"/>
          <p:cNvSpPr>
            <a:spLocks noChangeAspect="1" noEditPoints="1"/>
          </p:cNvSpPr>
          <p:nvPr/>
        </p:nvSpPr>
        <p:spPr bwMode="auto">
          <a:xfrm>
            <a:off x="2653422" y="2124935"/>
            <a:ext cx="681647" cy="640476"/>
          </a:xfrm>
          <a:custGeom>
            <a:avLst/>
            <a:gdLst>
              <a:gd name="T0" fmla="*/ 249 w 249"/>
              <a:gd name="T1" fmla="*/ 176 h 234"/>
              <a:gd name="T2" fmla="*/ 180 w 249"/>
              <a:gd name="T3" fmla="*/ 162 h 234"/>
              <a:gd name="T4" fmla="*/ 237 w 249"/>
              <a:gd name="T5" fmla="*/ 72 h 234"/>
              <a:gd name="T6" fmla="*/ 249 w 249"/>
              <a:gd name="T7" fmla="*/ 14 h 234"/>
              <a:gd name="T8" fmla="*/ 13 w 249"/>
              <a:gd name="T9" fmla="*/ 0 h 234"/>
              <a:gd name="T10" fmla="*/ 0 w 249"/>
              <a:gd name="T11" fmla="*/ 58 h 234"/>
              <a:gd name="T12" fmla="*/ 58 w 249"/>
              <a:gd name="T13" fmla="*/ 72 h 234"/>
              <a:gd name="T14" fmla="*/ 13 w 249"/>
              <a:gd name="T15" fmla="*/ 162 h 234"/>
              <a:gd name="T16" fmla="*/ 0 w 249"/>
              <a:gd name="T17" fmla="*/ 220 h 234"/>
              <a:gd name="T18" fmla="*/ 237 w 249"/>
              <a:gd name="T19" fmla="*/ 234 h 234"/>
              <a:gd name="T20" fmla="*/ 207 w 249"/>
              <a:gd name="T21" fmla="*/ 14 h 234"/>
              <a:gd name="T22" fmla="*/ 220 w 249"/>
              <a:gd name="T23" fmla="*/ 44 h 234"/>
              <a:gd name="T24" fmla="*/ 201 w 249"/>
              <a:gd name="T25" fmla="*/ 59 h 234"/>
              <a:gd name="T26" fmla="*/ 188 w 249"/>
              <a:gd name="T27" fmla="*/ 28 h 234"/>
              <a:gd name="T28" fmla="*/ 207 w 249"/>
              <a:gd name="T29" fmla="*/ 14 h 234"/>
              <a:gd name="T30" fmla="*/ 165 w 249"/>
              <a:gd name="T31" fmla="*/ 28 h 234"/>
              <a:gd name="T32" fmla="*/ 153 w 249"/>
              <a:gd name="T33" fmla="*/ 59 h 234"/>
              <a:gd name="T34" fmla="*/ 134 w 249"/>
              <a:gd name="T35" fmla="*/ 44 h 234"/>
              <a:gd name="T36" fmla="*/ 146 w 249"/>
              <a:gd name="T37" fmla="*/ 14 h 234"/>
              <a:gd name="T38" fmla="*/ 98 w 249"/>
              <a:gd name="T39" fmla="*/ 14 h 234"/>
              <a:gd name="T40" fmla="*/ 110 w 249"/>
              <a:gd name="T41" fmla="*/ 44 h 234"/>
              <a:gd name="T42" fmla="*/ 92 w 249"/>
              <a:gd name="T43" fmla="*/ 59 h 234"/>
              <a:gd name="T44" fmla="*/ 79 w 249"/>
              <a:gd name="T45" fmla="*/ 28 h 234"/>
              <a:gd name="T46" fmla="*/ 98 w 249"/>
              <a:gd name="T47" fmla="*/ 14 h 234"/>
              <a:gd name="T48" fmla="*/ 25 w 249"/>
              <a:gd name="T49" fmla="*/ 44 h 234"/>
              <a:gd name="T50" fmla="*/ 37 w 249"/>
              <a:gd name="T51" fmla="*/ 14 h 234"/>
              <a:gd name="T52" fmla="*/ 56 w 249"/>
              <a:gd name="T53" fmla="*/ 28 h 234"/>
              <a:gd name="T54" fmla="*/ 43 w 249"/>
              <a:gd name="T55" fmla="*/ 59 h 234"/>
              <a:gd name="T56" fmla="*/ 74 w 249"/>
              <a:gd name="T57" fmla="*/ 72 h 234"/>
              <a:gd name="T58" fmla="*/ 164 w 249"/>
              <a:gd name="T59" fmla="*/ 162 h 234"/>
              <a:gd name="T60" fmla="*/ 74 w 249"/>
              <a:gd name="T61" fmla="*/ 72 h 234"/>
              <a:gd name="T62" fmla="*/ 25 w 249"/>
              <a:gd name="T63" fmla="*/ 206 h 234"/>
              <a:gd name="T64" fmla="*/ 37 w 249"/>
              <a:gd name="T65" fmla="*/ 176 h 234"/>
              <a:gd name="T66" fmla="*/ 56 w 249"/>
              <a:gd name="T67" fmla="*/ 190 h 234"/>
              <a:gd name="T68" fmla="*/ 43 w 249"/>
              <a:gd name="T69" fmla="*/ 220 h 234"/>
              <a:gd name="T70" fmla="*/ 92 w 249"/>
              <a:gd name="T71" fmla="*/ 220 h 234"/>
              <a:gd name="T72" fmla="*/ 79 w 249"/>
              <a:gd name="T73" fmla="*/ 190 h 234"/>
              <a:gd name="T74" fmla="*/ 98 w 249"/>
              <a:gd name="T75" fmla="*/ 176 h 234"/>
              <a:gd name="T76" fmla="*/ 110 w 249"/>
              <a:gd name="T77" fmla="*/ 206 h 234"/>
              <a:gd name="T78" fmla="*/ 92 w 249"/>
              <a:gd name="T79" fmla="*/ 220 h 234"/>
              <a:gd name="T80" fmla="*/ 134 w 249"/>
              <a:gd name="T81" fmla="*/ 206 h 234"/>
              <a:gd name="T82" fmla="*/ 146 w 249"/>
              <a:gd name="T83" fmla="*/ 176 h 234"/>
              <a:gd name="T84" fmla="*/ 165 w 249"/>
              <a:gd name="T85" fmla="*/ 190 h 234"/>
              <a:gd name="T86" fmla="*/ 153 w 249"/>
              <a:gd name="T87" fmla="*/ 220 h 234"/>
              <a:gd name="T88" fmla="*/ 201 w 249"/>
              <a:gd name="T89" fmla="*/ 220 h 234"/>
              <a:gd name="T90" fmla="*/ 188 w 249"/>
              <a:gd name="T91" fmla="*/ 190 h 234"/>
              <a:gd name="T92" fmla="*/ 207 w 249"/>
              <a:gd name="T93" fmla="*/ 176 h 234"/>
              <a:gd name="T94" fmla="*/ 220 w 249"/>
              <a:gd name="T95" fmla="*/ 206 h 234"/>
              <a:gd name="T96" fmla="*/ 201 w 249"/>
              <a:gd name="T97" fmla="*/ 22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9" h="234">
                <a:moveTo>
                  <a:pt x="249" y="220"/>
                </a:moveTo>
                <a:cubicBezTo>
                  <a:pt x="249" y="176"/>
                  <a:pt x="249" y="176"/>
                  <a:pt x="249" y="176"/>
                </a:cubicBezTo>
                <a:cubicBezTo>
                  <a:pt x="249" y="168"/>
                  <a:pt x="243" y="162"/>
                  <a:pt x="237" y="162"/>
                </a:cubicBezTo>
                <a:cubicBezTo>
                  <a:pt x="180" y="162"/>
                  <a:pt x="180" y="162"/>
                  <a:pt x="180" y="162"/>
                </a:cubicBezTo>
                <a:cubicBezTo>
                  <a:pt x="180" y="72"/>
                  <a:pt x="180" y="72"/>
                  <a:pt x="180" y="72"/>
                </a:cubicBezTo>
                <a:cubicBezTo>
                  <a:pt x="237" y="72"/>
                  <a:pt x="237" y="72"/>
                  <a:pt x="237" y="72"/>
                </a:cubicBezTo>
                <a:cubicBezTo>
                  <a:pt x="243" y="72"/>
                  <a:pt x="249" y="66"/>
                  <a:pt x="249" y="58"/>
                </a:cubicBezTo>
                <a:cubicBezTo>
                  <a:pt x="249" y="14"/>
                  <a:pt x="249" y="14"/>
                  <a:pt x="249" y="14"/>
                </a:cubicBezTo>
                <a:cubicBezTo>
                  <a:pt x="249" y="7"/>
                  <a:pt x="243" y="0"/>
                  <a:pt x="237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7"/>
                  <a:pt x="0" y="14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6"/>
                  <a:pt x="6" y="72"/>
                  <a:pt x="13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58" y="162"/>
                  <a:pt x="58" y="162"/>
                  <a:pt x="58" y="162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6" y="162"/>
                  <a:pt x="0" y="168"/>
                  <a:pt x="0" y="176"/>
                </a:cubicBezTo>
                <a:cubicBezTo>
                  <a:pt x="0" y="220"/>
                  <a:pt x="0" y="220"/>
                  <a:pt x="0" y="220"/>
                </a:cubicBezTo>
                <a:cubicBezTo>
                  <a:pt x="0" y="228"/>
                  <a:pt x="6" y="234"/>
                  <a:pt x="13" y="234"/>
                </a:cubicBezTo>
                <a:cubicBezTo>
                  <a:pt x="237" y="234"/>
                  <a:pt x="237" y="234"/>
                  <a:pt x="237" y="234"/>
                </a:cubicBezTo>
                <a:cubicBezTo>
                  <a:pt x="243" y="234"/>
                  <a:pt x="249" y="228"/>
                  <a:pt x="249" y="220"/>
                </a:cubicBezTo>
                <a:close/>
                <a:moveTo>
                  <a:pt x="207" y="14"/>
                </a:moveTo>
                <a:cubicBezTo>
                  <a:pt x="214" y="14"/>
                  <a:pt x="220" y="20"/>
                  <a:pt x="220" y="28"/>
                </a:cubicBezTo>
                <a:cubicBezTo>
                  <a:pt x="220" y="44"/>
                  <a:pt x="220" y="44"/>
                  <a:pt x="220" y="44"/>
                </a:cubicBezTo>
                <a:cubicBezTo>
                  <a:pt x="220" y="52"/>
                  <a:pt x="214" y="59"/>
                  <a:pt x="207" y="59"/>
                </a:cubicBezTo>
                <a:cubicBezTo>
                  <a:pt x="201" y="59"/>
                  <a:pt x="201" y="59"/>
                  <a:pt x="201" y="59"/>
                </a:cubicBezTo>
                <a:cubicBezTo>
                  <a:pt x="194" y="59"/>
                  <a:pt x="188" y="52"/>
                  <a:pt x="188" y="44"/>
                </a:cubicBezTo>
                <a:cubicBezTo>
                  <a:pt x="188" y="28"/>
                  <a:pt x="188" y="28"/>
                  <a:pt x="188" y="28"/>
                </a:cubicBezTo>
                <a:cubicBezTo>
                  <a:pt x="188" y="20"/>
                  <a:pt x="194" y="14"/>
                  <a:pt x="201" y="14"/>
                </a:cubicBezTo>
                <a:lnTo>
                  <a:pt x="207" y="14"/>
                </a:lnTo>
                <a:close/>
                <a:moveTo>
                  <a:pt x="153" y="14"/>
                </a:moveTo>
                <a:cubicBezTo>
                  <a:pt x="159" y="14"/>
                  <a:pt x="165" y="20"/>
                  <a:pt x="165" y="28"/>
                </a:cubicBezTo>
                <a:cubicBezTo>
                  <a:pt x="165" y="44"/>
                  <a:pt x="165" y="44"/>
                  <a:pt x="165" y="44"/>
                </a:cubicBezTo>
                <a:cubicBezTo>
                  <a:pt x="165" y="52"/>
                  <a:pt x="159" y="59"/>
                  <a:pt x="153" y="59"/>
                </a:cubicBezTo>
                <a:cubicBezTo>
                  <a:pt x="146" y="59"/>
                  <a:pt x="146" y="59"/>
                  <a:pt x="146" y="59"/>
                </a:cubicBezTo>
                <a:cubicBezTo>
                  <a:pt x="139" y="59"/>
                  <a:pt x="134" y="52"/>
                  <a:pt x="134" y="44"/>
                </a:cubicBezTo>
                <a:cubicBezTo>
                  <a:pt x="134" y="28"/>
                  <a:pt x="134" y="28"/>
                  <a:pt x="134" y="28"/>
                </a:cubicBezTo>
                <a:cubicBezTo>
                  <a:pt x="134" y="20"/>
                  <a:pt x="139" y="14"/>
                  <a:pt x="146" y="14"/>
                </a:cubicBezTo>
                <a:lnTo>
                  <a:pt x="153" y="14"/>
                </a:lnTo>
                <a:close/>
                <a:moveTo>
                  <a:pt x="98" y="14"/>
                </a:moveTo>
                <a:cubicBezTo>
                  <a:pt x="105" y="14"/>
                  <a:pt x="110" y="20"/>
                  <a:pt x="110" y="28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52"/>
                  <a:pt x="105" y="59"/>
                  <a:pt x="98" y="59"/>
                </a:cubicBezTo>
                <a:cubicBezTo>
                  <a:pt x="92" y="59"/>
                  <a:pt x="92" y="59"/>
                  <a:pt x="92" y="59"/>
                </a:cubicBezTo>
                <a:cubicBezTo>
                  <a:pt x="85" y="59"/>
                  <a:pt x="79" y="52"/>
                  <a:pt x="79" y="44"/>
                </a:cubicBezTo>
                <a:cubicBezTo>
                  <a:pt x="79" y="28"/>
                  <a:pt x="79" y="28"/>
                  <a:pt x="79" y="28"/>
                </a:cubicBezTo>
                <a:cubicBezTo>
                  <a:pt x="79" y="20"/>
                  <a:pt x="85" y="14"/>
                  <a:pt x="92" y="14"/>
                </a:cubicBezTo>
                <a:lnTo>
                  <a:pt x="98" y="14"/>
                </a:lnTo>
                <a:close/>
                <a:moveTo>
                  <a:pt x="37" y="59"/>
                </a:moveTo>
                <a:cubicBezTo>
                  <a:pt x="30" y="59"/>
                  <a:pt x="25" y="52"/>
                  <a:pt x="25" y="44"/>
                </a:cubicBezTo>
                <a:cubicBezTo>
                  <a:pt x="25" y="28"/>
                  <a:pt x="25" y="28"/>
                  <a:pt x="25" y="28"/>
                </a:cubicBezTo>
                <a:cubicBezTo>
                  <a:pt x="25" y="20"/>
                  <a:pt x="30" y="14"/>
                  <a:pt x="37" y="14"/>
                </a:cubicBezTo>
                <a:cubicBezTo>
                  <a:pt x="43" y="14"/>
                  <a:pt x="43" y="14"/>
                  <a:pt x="43" y="14"/>
                </a:cubicBezTo>
                <a:cubicBezTo>
                  <a:pt x="50" y="14"/>
                  <a:pt x="56" y="20"/>
                  <a:pt x="56" y="28"/>
                </a:cubicBezTo>
                <a:cubicBezTo>
                  <a:pt x="56" y="44"/>
                  <a:pt x="56" y="44"/>
                  <a:pt x="56" y="44"/>
                </a:cubicBezTo>
                <a:cubicBezTo>
                  <a:pt x="56" y="52"/>
                  <a:pt x="50" y="59"/>
                  <a:pt x="43" y="59"/>
                </a:cubicBezTo>
                <a:lnTo>
                  <a:pt x="37" y="59"/>
                </a:lnTo>
                <a:close/>
                <a:moveTo>
                  <a:pt x="74" y="72"/>
                </a:moveTo>
                <a:cubicBezTo>
                  <a:pt x="164" y="72"/>
                  <a:pt x="164" y="72"/>
                  <a:pt x="164" y="72"/>
                </a:cubicBezTo>
                <a:cubicBezTo>
                  <a:pt x="164" y="162"/>
                  <a:pt x="164" y="162"/>
                  <a:pt x="164" y="162"/>
                </a:cubicBezTo>
                <a:cubicBezTo>
                  <a:pt x="74" y="162"/>
                  <a:pt x="74" y="162"/>
                  <a:pt x="74" y="162"/>
                </a:cubicBezTo>
                <a:lnTo>
                  <a:pt x="74" y="72"/>
                </a:lnTo>
                <a:close/>
                <a:moveTo>
                  <a:pt x="37" y="220"/>
                </a:moveTo>
                <a:cubicBezTo>
                  <a:pt x="30" y="220"/>
                  <a:pt x="25" y="214"/>
                  <a:pt x="25" y="206"/>
                </a:cubicBezTo>
                <a:cubicBezTo>
                  <a:pt x="25" y="190"/>
                  <a:pt x="25" y="190"/>
                  <a:pt x="25" y="190"/>
                </a:cubicBezTo>
                <a:cubicBezTo>
                  <a:pt x="25" y="182"/>
                  <a:pt x="30" y="176"/>
                  <a:pt x="37" y="176"/>
                </a:cubicBezTo>
                <a:cubicBezTo>
                  <a:pt x="43" y="176"/>
                  <a:pt x="43" y="176"/>
                  <a:pt x="43" y="176"/>
                </a:cubicBezTo>
                <a:cubicBezTo>
                  <a:pt x="50" y="176"/>
                  <a:pt x="56" y="182"/>
                  <a:pt x="56" y="190"/>
                </a:cubicBezTo>
                <a:cubicBezTo>
                  <a:pt x="56" y="206"/>
                  <a:pt x="56" y="206"/>
                  <a:pt x="56" y="206"/>
                </a:cubicBezTo>
                <a:cubicBezTo>
                  <a:pt x="56" y="214"/>
                  <a:pt x="50" y="220"/>
                  <a:pt x="43" y="220"/>
                </a:cubicBezTo>
                <a:lnTo>
                  <a:pt x="37" y="220"/>
                </a:lnTo>
                <a:close/>
                <a:moveTo>
                  <a:pt x="92" y="220"/>
                </a:moveTo>
                <a:cubicBezTo>
                  <a:pt x="85" y="220"/>
                  <a:pt x="79" y="214"/>
                  <a:pt x="79" y="206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79" y="182"/>
                  <a:pt x="85" y="176"/>
                  <a:pt x="92" y="176"/>
                </a:cubicBezTo>
                <a:cubicBezTo>
                  <a:pt x="98" y="176"/>
                  <a:pt x="98" y="176"/>
                  <a:pt x="98" y="176"/>
                </a:cubicBezTo>
                <a:cubicBezTo>
                  <a:pt x="105" y="176"/>
                  <a:pt x="110" y="182"/>
                  <a:pt x="110" y="190"/>
                </a:cubicBezTo>
                <a:cubicBezTo>
                  <a:pt x="110" y="206"/>
                  <a:pt x="110" y="206"/>
                  <a:pt x="110" y="206"/>
                </a:cubicBezTo>
                <a:cubicBezTo>
                  <a:pt x="110" y="214"/>
                  <a:pt x="105" y="220"/>
                  <a:pt x="98" y="220"/>
                </a:cubicBezTo>
                <a:lnTo>
                  <a:pt x="92" y="220"/>
                </a:lnTo>
                <a:close/>
                <a:moveTo>
                  <a:pt x="146" y="220"/>
                </a:moveTo>
                <a:cubicBezTo>
                  <a:pt x="139" y="220"/>
                  <a:pt x="134" y="214"/>
                  <a:pt x="134" y="206"/>
                </a:cubicBezTo>
                <a:cubicBezTo>
                  <a:pt x="134" y="190"/>
                  <a:pt x="134" y="190"/>
                  <a:pt x="134" y="190"/>
                </a:cubicBezTo>
                <a:cubicBezTo>
                  <a:pt x="134" y="182"/>
                  <a:pt x="139" y="176"/>
                  <a:pt x="146" y="176"/>
                </a:cubicBezTo>
                <a:cubicBezTo>
                  <a:pt x="153" y="176"/>
                  <a:pt x="153" y="176"/>
                  <a:pt x="153" y="176"/>
                </a:cubicBezTo>
                <a:cubicBezTo>
                  <a:pt x="159" y="176"/>
                  <a:pt x="165" y="182"/>
                  <a:pt x="165" y="190"/>
                </a:cubicBezTo>
                <a:cubicBezTo>
                  <a:pt x="165" y="206"/>
                  <a:pt x="165" y="206"/>
                  <a:pt x="165" y="206"/>
                </a:cubicBezTo>
                <a:cubicBezTo>
                  <a:pt x="165" y="214"/>
                  <a:pt x="159" y="220"/>
                  <a:pt x="153" y="220"/>
                </a:cubicBezTo>
                <a:lnTo>
                  <a:pt x="146" y="220"/>
                </a:lnTo>
                <a:close/>
                <a:moveTo>
                  <a:pt x="201" y="220"/>
                </a:moveTo>
                <a:cubicBezTo>
                  <a:pt x="194" y="220"/>
                  <a:pt x="188" y="214"/>
                  <a:pt x="188" y="206"/>
                </a:cubicBezTo>
                <a:cubicBezTo>
                  <a:pt x="188" y="190"/>
                  <a:pt x="188" y="190"/>
                  <a:pt x="188" y="190"/>
                </a:cubicBezTo>
                <a:cubicBezTo>
                  <a:pt x="188" y="182"/>
                  <a:pt x="194" y="176"/>
                  <a:pt x="201" y="176"/>
                </a:cubicBezTo>
                <a:cubicBezTo>
                  <a:pt x="207" y="176"/>
                  <a:pt x="207" y="176"/>
                  <a:pt x="207" y="176"/>
                </a:cubicBezTo>
                <a:cubicBezTo>
                  <a:pt x="214" y="176"/>
                  <a:pt x="220" y="182"/>
                  <a:pt x="220" y="190"/>
                </a:cubicBezTo>
                <a:cubicBezTo>
                  <a:pt x="220" y="206"/>
                  <a:pt x="220" y="206"/>
                  <a:pt x="220" y="206"/>
                </a:cubicBezTo>
                <a:cubicBezTo>
                  <a:pt x="220" y="214"/>
                  <a:pt x="214" y="220"/>
                  <a:pt x="207" y="220"/>
                </a:cubicBezTo>
                <a:lnTo>
                  <a:pt x="201" y="22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7" name="Group 879"/>
          <p:cNvGrpSpPr>
            <a:grpSpLocks noChangeAspect="1"/>
          </p:cNvGrpSpPr>
          <p:nvPr/>
        </p:nvGrpSpPr>
        <p:grpSpPr>
          <a:xfrm>
            <a:off x="5745704" y="2999736"/>
            <a:ext cx="300499" cy="691611"/>
            <a:chOff x="2008188" y="4184650"/>
            <a:chExt cx="615950" cy="1417638"/>
          </a:xfrm>
          <a:solidFill>
            <a:srgbClr val="003681"/>
          </a:solidFill>
        </p:grpSpPr>
        <p:sp>
          <p:nvSpPr>
            <p:cNvPr id="58" name="Freeform 121"/>
            <p:cNvSpPr>
              <a:spLocks/>
            </p:cNvSpPr>
            <p:nvPr/>
          </p:nvSpPr>
          <p:spPr bwMode="auto">
            <a:xfrm>
              <a:off x="2165351" y="5243513"/>
              <a:ext cx="301625" cy="358775"/>
            </a:xfrm>
            <a:custGeom>
              <a:avLst/>
              <a:gdLst>
                <a:gd name="T0" fmla="*/ 74 w 79"/>
                <a:gd name="T1" fmla="*/ 72 h 95"/>
                <a:gd name="T2" fmla="*/ 51 w 79"/>
                <a:gd name="T3" fmla="*/ 72 h 95"/>
                <a:gd name="T4" fmla="*/ 51 w 79"/>
                <a:gd name="T5" fmla="*/ 6 h 95"/>
                <a:gd name="T6" fmla="*/ 46 w 79"/>
                <a:gd name="T7" fmla="*/ 0 h 95"/>
                <a:gd name="T8" fmla="*/ 33 w 79"/>
                <a:gd name="T9" fmla="*/ 0 h 95"/>
                <a:gd name="T10" fmla="*/ 28 w 79"/>
                <a:gd name="T11" fmla="*/ 6 h 95"/>
                <a:gd name="T12" fmla="*/ 28 w 79"/>
                <a:gd name="T13" fmla="*/ 72 h 95"/>
                <a:gd name="T14" fmla="*/ 5 w 79"/>
                <a:gd name="T15" fmla="*/ 72 h 95"/>
                <a:gd name="T16" fmla="*/ 0 w 79"/>
                <a:gd name="T17" fmla="*/ 77 h 95"/>
                <a:gd name="T18" fmla="*/ 0 w 79"/>
                <a:gd name="T19" fmla="*/ 90 h 95"/>
                <a:gd name="T20" fmla="*/ 5 w 79"/>
                <a:gd name="T21" fmla="*/ 95 h 95"/>
                <a:gd name="T22" fmla="*/ 74 w 79"/>
                <a:gd name="T23" fmla="*/ 95 h 95"/>
                <a:gd name="T24" fmla="*/ 79 w 79"/>
                <a:gd name="T25" fmla="*/ 90 h 95"/>
                <a:gd name="T26" fmla="*/ 79 w 79"/>
                <a:gd name="T27" fmla="*/ 77 h 95"/>
                <a:gd name="T28" fmla="*/ 74 w 79"/>
                <a:gd name="T29" fmla="*/ 7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95">
                  <a:moveTo>
                    <a:pt x="74" y="72"/>
                  </a:moveTo>
                  <a:cubicBezTo>
                    <a:pt x="51" y="72"/>
                    <a:pt x="51" y="72"/>
                    <a:pt x="51" y="72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8" y="3"/>
                    <a:pt x="28" y="6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4"/>
                    <a:pt x="0" y="77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2"/>
                    <a:pt x="2" y="95"/>
                    <a:pt x="5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7" y="95"/>
                    <a:pt x="79" y="92"/>
                    <a:pt x="79" y="90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9" y="74"/>
                    <a:pt x="77" y="72"/>
                    <a:pt x="74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22"/>
            <p:cNvSpPr>
              <a:spLocks/>
            </p:cNvSpPr>
            <p:nvPr/>
          </p:nvSpPr>
          <p:spPr bwMode="auto">
            <a:xfrm>
              <a:off x="2008188" y="4633913"/>
              <a:ext cx="615950" cy="650875"/>
            </a:xfrm>
            <a:custGeom>
              <a:avLst/>
              <a:gdLst>
                <a:gd name="T0" fmla="*/ 158 w 161"/>
                <a:gd name="T1" fmla="*/ 24 h 172"/>
                <a:gd name="T2" fmla="*/ 161 w 161"/>
                <a:gd name="T3" fmla="*/ 44 h 172"/>
                <a:gd name="T4" fmla="*/ 161 w 161"/>
                <a:gd name="T5" fmla="*/ 85 h 172"/>
                <a:gd name="T6" fmla="*/ 160 w 161"/>
                <a:gd name="T7" fmla="*/ 105 h 172"/>
                <a:gd name="T8" fmla="*/ 158 w 161"/>
                <a:gd name="T9" fmla="*/ 115 h 172"/>
                <a:gd name="T10" fmla="*/ 151 w 161"/>
                <a:gd name="T11" fmla="*/ 134 h 172"/>
                <a:gd name="T12" fmla="*/ 131 w 161"/>
                <a:gd name="T13" fmla="*/ 156 h 172"/>
                <a:gd name="T14" fmla="*/ 105 w 161"/>
                <a:gd name="T15" fmla="*/ 169 h 172"/>
                <a:gd name="T16" fmla="*/ 84 w 161"/>
                <a:gd name="T17" fmla="*/ 172 h 172"/>
                <a:gd name="T18" fmla="*/ 81 w 161"/>
                <a:gd name="T19" fmla="*/ 172 h 172"/>
                <a:gd name="T20" fmla="*/ 79 w 161"/>
                <a:gd name="T21" fmla="*/ 172 h 172"/>
                <a:gd name="T22" fmla="*/ 77 w 161"/>
                <a:gd name="T23" fmla="*/ 172 h 172"/>
                <a:gd name="T24" fmla="*/ 66 w 161"/>
                <a:gd name="T25" fmla="*/ 171 h 172"/>
                <a:gd name="T26" fmla="*/ 56 w 161"/>
                <a:gd name="T27" fmla="*/ 169 h 172"/>
                <a:gd name="T28" fmla="*/ 38 w 161"/>
                <a:gd name="T29" fmla="*/ 161 h 172"/>
                <a:gd name="T30" fmla="*/ 16 w 161"/>
                <a:gd name="T31" fmla="*/ 142 h 172"/>
                <a:gd name="T32" fmla="*/ 3 w 161"/>
                <a:gd name="T33" fmla="*/ 115 h 172"/>
                <a:gd name="T34" fmla="*/ 0 w 161"/>
                <a:gd name="T35" fmla="*/ 85 h 172"/>
                <a:gd name="T36" fmla="*/ 0 w 161"/>
                <a:gd name="T37" fmla="*/ 44 h 172"/>
                <a:gd name="T38" fmla="*/ 3 w 161"/>
                <a:gd name="T39" fmla="*/ 24 h 172"/>
                <a:gd name="T40" fmla="*/ 9 w 161"/>
                <a:gd name="T41" fmla="*/ 6 h 172"/>
                <a:gd name="T42" fmla="*/ 13 w 161"/>
                <a:gd name="T43" fmla="*/ 6 h 172"/>
                <a:gd name="T44" fmla="*/ 13 w 161"/>
                <a:gd name="T45" fmla="*/ 23 h 172"/>
                <a:gd name="T46" fmla="*/ 13 w 161"/>
                <a:gd name="T47" fmla="*/ 44 h 172"/>
                <a:gd name="T48" fmla="*/ 13 w 161"/>
                <a:gd name="T49" fmla="*/ 85 h 172"/>
                <a:gd name="T50" fmla="*/ 14 w 161"/>
                <a:gd name="T51" fmla="*/ 104 h 172"/>
                <a:gd name="T52" fmla="*/ 22 w 161"/>
                <a:gd name="T53" fmla="*/ 127 h 172"/>
                <a:gd name="T54" fmla="*/ 38 w 161"/>
                <a:gd name="T55" fmla="*/ 145 h 172"/>
                <a:gd name="T56" fmla="*/ 60 w 161"/>
                <a:gd name="T57" fmla="*/ 156 h 172"/>
                <a:gd name="T58" fmla="*/ 77 w 161"/>
                <a:gd name="T59" fmla="*/ 158 h 172"/>
                <a:gd name="T60" fmla="*/ 79 w 161"/>
                <a:gd name="T61" fmla="*/ 158 h 172"/>
                <a:gd name="T62" fmla="*/ 81 w 161"/>
                <a:gd name="T63" fmla="*/ 158 h 172"/>
                <a:gd name="T64" fmla="*/ 84 w 161"/>
                <a:gd name="T65" fmla="*/ 158 h 172"/>
                <a:gd name="T66" fmla="*/ 93 w 161"/>
                <a:gd name="T67" fmla="*/ 158 h 172"/>
                <a:gd name="T68" fmla="*/ 116 w 161"/>
                <a:gd name="T69" fmla="*/ 149 h 172"/>
                <a:gd name="T70" fmla="*/ 135 w 161"/>
                <a:gd name="T71" fmla="*/ 134 h 172"/>
                <a:gd name="T72" fmla="*/ 146 w 161"/>
                <a:gd name="T73" fmla="*/ 112 h 172"/>
                <a:gd name="T74" fmla="*/ 148 w 161"/>
                <a:gd name="T75" fmla="*/ 85 h 172"/>
                <a:gd name="T76" fmla="*/ 148 w 161"/>
                <a:gd name="T77" fmla="*/ 44 h 172"/>
                <a:gd name="T78" fmla="*/ 148 w 161"/>
                <a:gd name="T79" fmla="*/ 23 h 172"/>
                <a:gd name="T80" fmla="*/ 148 w 161"/>
                <a:gd name="T81" fmla="*/ 6 h 172"/>
                <a:gd name="T82" fmla="*/ 151 w 161"/>
                <a:gd name="T83" fmla="*/ 6 h 172"/>
                <a:gd name="T84" fmla="*/ 158 w 161"/>
                <a:gd name="T85" fmla="*/ 2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1" h="172">
                  <a:moveTo>
                    <a:pt x="158" y="24"/>
                  </a:moveTo>
                  <a:cubicBezTo>
                    <a:pt x="160" y="29"/>
                    <a:pt x="161" y="38"/>
                    <a:pt x="161" y="44"/>
                  </a:cubicBezTo>
                  <a:cubicBezTo>
                    <a:pt x="161" y="85"/>
                    <a:pt x="161" y="85"/>
                    <a:pt x="161" y="85"/>
                  </a:cubicBezTo>
                  <a:cubicBezTo>
                    <a:pt x="161" y="90"/>
                    <a:pt x="161" y="100"/>
                    <a:pt x="160" y="105"/>
                  </a:cubicBezTo>
                  <a:cubicBezTo>
                    <a:pt x="160" y="105"/>
                    <a:pt x="160" y="110"/>
                    <a:pt x="158" y="115"/>
                  </a:cubicBezTo>
                  <a:cubicBezTo>
                    <a:pt x="157" y="121"/>
                    <a:pt x="153" y="129"/>
                    <a:pt x="151" y="134"/>
                  </a:cubicBezTo>
                  <a:cubicBezTo>
                    <a:pt x="148" y="138"/>
                    <a:pt x="135" y="152"/>
                    <a:pt x="131" y="156"/>
                  </a:cubicBezTo>
                  <a:cubicBezTo>
                    <a:pt x="127" y="159"/>
                    <a:pt x="110" y="167"/>
                    <a:pt x="105" y="169"/>
                  </a:cubicBezTo>
                  <a:cubicBezTo>
                    <a:pt x="100" y="170"/>
                    <a:pt x="84" y="172"/>
                    <a:pt x="84" y="172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79" y="172"/>
                    <a:pt x="79" y="172"/>
                    <a:pt x="79" y="172"/>
                  </a:cubicBezTo>
                  <a:cubicBezTo>
                    <a:pt x="77" y="172"/>
                    <a:pt x="77" y="172"/>
                    <a:pt x="77" y="172"/>
                  </a:cubicBezTo>
                  <a:cubicBezTo>
                    <a:pt x="77" y="172"/>
                    <a:pt x="72" y="171"/>
                    <a:pt x="66" y="171"/>
                  </a:cubicBezTo>
                  <a:cubicBezTo>
                    <a:pt x="66" y="171"/>
                    <a:pt x="61" y="170"/>
                    <a:pt x="56" y="169"/>
                  </a:cubicBezTo>
                  <a:cubicBezTo>
                    <a:pt x="51" y="167"/>
                    <a:pt x="43" y="164"/>
                    <a:pt x="38" y="161"/>
                  </a:cubicBezTo>
                  <a:cubicBezTo>
                    <a:pt x="33" y="158"/>
                    <a:pt x="19" y="146"/>
                    <a:pt x="16" y="142"/>
                  </a:cubicBezTo>
                  <a:cubicBezTo>
                    <a:pt x="12" y="138"/>
                    <a:pt x="4" y="121"/>
                    <a:pt x="3" y="115"/>
                  </a:cubicBezTo>
                  <a:cubicBezTo>
                    <a:pt x="1" y="110"/>
                    <a:pt x="0" y="90"/>
                    <a:pt x="0" y="8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8"/>
                    <a:pt x="1" y="29"/>
                    <a:pt x="3" y="2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0"/>
                    <a:pt x="13" y="1"/>
                    <a:pt x="13" y="6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9"/>
                    <a:pt x="13" y="38"/>
                    <a:pt x="13" y="44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90"/>
                    <a:pt x="13" y="99"/>
                    <a:pt x="14" y="104"/>
                  </a:cubicBezTo>
                  <a:cubicBezTo>
                    <a:pt x="14" y="108"/>
                    <a:pt x="20" y="123"/>
                    <a:pt x="22" y="127"/>
                  </a:cubicBezTo>
                  <a:cubicBezTo>
                    <a:pt x="24" y="131"/>
                    <a:pt x="34" y="142"/>
                    <a:pt x="38" y="145"/>
                  </a:cubicBezTo>
                  <a:cubicBezTo>
                    <a:pt x="41" y="148"/>
                    <a:pt x="55" y="155"/>
                    <a:pt x="60" y="156"/>
                  </a:cubicBezTo>
                  <a:cubicBezTo>
                    <a:pt x="64" y="157"/>
                    <a:pt x="77" y="158"/>
                    <a:pt x="77" y="158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4" y="158"/>
                    <a:pt x="88" y="158"/>
                    <a:pt x="93" y="158"/>
                  </a:cubicBezTo>
                  <a:cubicBezTo>
                    <a:pt x="98" y="157"/>
                    <a:pt x="113" y="152"/>
                    <a:pt x="116" y="149"/>
                  </a:cubicBezTo>
                  <a:cubicBezTo>
                    <a:pt x="120" y="147"/>
                    <a:pt x="132" y="137"/>
                    <a:pt x="135" y="134"/>
                  </a:cubicBezTo>
                  <a:cubicBezTo>
                    <a:pt x="137" y="130"/>
                    <a:pt x="144" y="116"/>
                    <a:pt x="146" y="112"/>
                  </a:cubicBezTo>
                  <a:cubicBezTo>
                    <a:pt x="147" y="107"/>
                    <a:pt x="148" y="90"/>
                    <a:pt x="148" y="85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38"/>
                    <a:pt x="148" y="29"/>
                    <a:pt x="148" y="23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50" y="0"/>
                    <a:pt x="151" y="6"/>
                  </a:cubicBezTo>
                  <a:lnTo>
                    <a:pt x="158" y="2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23"/>
            <p:cNvSpPr>
              <a:spLocks noEditPoints="1"/>
            </p:cNvSpPr>
            <p:nvPr/>
          </p:nvSpPr>
          <p:spPr bwMode="auto">
            <a:xfrm>
              <a:off x="2092326" y="4184650"/>
              <a:ext cx="447675" cy="990600"/>
            </a:xfrm>
            <a:custGeom>
              <a:avLst/>
              <a:gdLst>
                <a:gd name="T0" fmla="*/ 0 w 117"/>
                <a:gd name="T1" fmla="*/ 58 h 262"/>
                <a:gd name="T2" fmla="*/ 39 w 117"/>
                <a:gd name="T3" fmla="*/ 58 h 262"/>
                <a:gd name="T4" fmla="*/ 48 w 117"/>
                <a:gd name="T5" fmla="*/ 67 h 262"/>
                <a:gd name="T6" fmla="*/ 39 w 117"/>
                <a:gd name="T7" fmla="*/ 76 h 262"/>
                <a:gd name="T8" fmla="*/ 0 w 117"/>
                <a:gd name="T9" fmla="*/ 76 h 262"/>
                <a:gd name="T10" fmla="*/ 0 w 117"/>
                <a:gd name="T11" fmla="*/ 89 h 262"/>
                <a:gd name="T12" fmla="*/ 39 w 117"/>
                <a:gd name="T13" fmla="*/ 89 h 262"/>
                <a:gd name="T14" fmla="*/ 48 w 117"/>
                <a:gd name="T15" fmla="*/ 98 h 262"/>
                <a:gd name="T16" fmla="*/ 39 w 117"/>
                <a:gd name="T17" fmla="*/ 107 h 262"/>
                <a:gd name="T18" fmla="*/ 0 w 117"/>
                <a:gd name="T19" fmla="*/ 107 h 262"/>
                <a:gd name="T20" fmla="*/ 0 w 117"/>
                <a:gd name="T21" fmla="*/ 120 h 262"/>
                <a:gd name="T22" fmla="*/ 39 w 117"/>
                <a:gd name="T23" fmla="*/ 120 h 262"/>
                <a:gd name="T24" fmla="*/ 48 w 117"/>
                <a:gd name="T25" fmla="*/ 129 h 262"/>
                <a:gd name="T26" fmla="*/ 39 w 117"/>
                <a:gd name="T27" fmla="*/ 138 h 262"/>
                <a:gd name="T28" fmla="*/ 0 w 117"/>
                <a:gd name="T29" fmla="*/ 138 h 262"/>
                <a:gd name="T30" fmla="*/ 0 w 117"/>
                <a:gd name="T31" fmla="*/ 151 h 262"/>
                <a:gd name="T32" fmla="*/ 39 w 117"/>
                <a:gd name="T33" fmla="*/ 151 h 262"/>
                <a:gd name="T34" fmla="*/ 48 w 117"/>
                <a:gd name="T35" fmla="*/ 160 h 262"/>
                <a:gd name="T36" fmla="*/ 39 w 117"/>
                <a:gd name="T37" fmla="*/ 169 h 262"/>
                <a:gd name="T38" fmla="*/ 0 w 117"/>
                <a:gd name="T39" fmla="*/ 169 h 262"/>
                <a:gd name="T40" fmla="*/ 0 w 117"/>
                <a:gd name="T41" fmla="*/ 182 h 262"/>
                <a:gd name="T42" fmla="*/ 39 w 117"/>
                <a:gd name="T43" fmla="*/ 182 h 262"/>
                <a:gd name="T44" fmla="*/ 48 w 117"/>
                <a:gd name="T45" fmla="*/ 191 h 262"/>
                <a:gd name="T46" fmla="*/ 39 w 117"/>
                <a:gd name="T47" fmla="*/ 200 h 262"/>
                <a:gd name="T48" fmla="*/ 0 w 117"/>
                <a:gd name="T49" fmla="*/ 200 h 262"/>
                <a:gd name="T50" fmla="*/ 0 w 117"/>
                <a:gd name="T51" fmla="*/ 204 h 262"/>
                <a:gd name="T52" fmla="*/ 57 w 117"/>
                <a:gd name="T53" fmla="*/ 262 h 262"/>
                <a:gd name="T54" fmla="*/ 57 w 117"/>
                <a:gd name="T55" fmla="*/ 0 h 262"/>
                <a:gd name="T56" fmla="*/ 0 w 117"/>
                <a:gd name="T57" fmla="*/ 58 h 262"/>
                <a:gd name="T58" fmla="*/ 69 w 117"/>
                <a:gd name="T59" fmla="*/ 67 h 262"/>
                <a:gd name="T60" fmla="*/ 78 w 117"/>
                <a:gd name="T61" fmla="*/ 58 h 262"/>
                <a:gd name="T62" fmla="*/ 117 w 117"/>
                <a:gd name="T63" fmla="*/ 58 h 262"/>
                <a:gd name="T64" fmla="*/ 61 w 117"/>
                <a:gd name="T65" fmla="*/ 0 h 262"/>
                <a:gd name="T66" fmla="*/ 61 w 117"/>
                <a:gd name="T67" fmla="*/ 262 h 262"/>
                <a:gd name="T68" fmla="*/ 117 w 117"/>
                <a:gd name="T69" fmla="*/ 204 h 262"/>
                <a:gd name="T70" fmla="*/ 117 w 117"/>
                <a:gd name="T71" fmla="*/ 200 h 262"/>
                <a:gd name="T72" fmla="*/ 78 w 117"/>
                <a:gd name="T73" fmla="*/ 200 h 262"/>
                <a:gd name="T74" fmla="*/ 69 w 117"/>
                <a:gd name="T75" fmla="*/ 191 h 262"/>
                <a:gd name="T76" fmla="*/ 78 w 117"/>
                <a:gd name="T77" fmla="*/ 182 h 262"/>
                <a:gd name="T78" fmla="*/ 117 w 117"/>
                <a:gd name="T79" fmla="*/ 182 h 262"/>
                <a:gd name="T80" fmla="*/ 117 w 117"/>
                <a:gd name="T81" fmla="*/ 169 h 262"/>
                <a:gd name="T82" fmla="*/ 78 w 117"/>
                <a:gd name="T83" fmla="*/ 169 h 262"/>
                <a:gd name="T84" fmla="*/ 69 w 117"/>
                <a:gd name="T85" fmla="*/ 160 h 262"/>
                <a:gd name="T86" fmla="*/ 78 w 117"/>
                <a:gd name="T87" fmla="*/ 151 h 262"/>
                <a:gd name="T88" fmla="*/ 117 w 117"/>
                <a:gd name="T89" fmla="*/ 151 h 262"/>
                <a:gd name="T90" fmla="*/ 117 w 117"/>
                <a:gd name="T91" fmla="*/ 138 h 262"/>
                <a:gd name="T92" fmla="*/ 78 w 117"/>
                <a:gd name="T93" fmla="*/ 138 h 262"/>
                <a:gd name="T94" fmla="*/ 69 w 117"/>
                <a:gd name="T95" fmla="*/ 129 h 262"/>
                <a:gd name="T96" fmla="*/ 78 w 117"/>
                <a:gd name="T97" fmla="*/ 120 h 262"/>
                <a:gd name="T98" fmla="*/ 117 w 117"/>
                <a:gd name="T99" fmla="*/ 120 h 262"/>
                <a:gd name="T100" fmla="*/ 117 w 117"/>
                <a:gd name="T101" fmla="*/ 107 h 262"/>
                <a:gd name="T102" fmla="*/ 78 w 117"/>
                <a:gd name="T103" fmla="*/ 107 h 262"/>
                <a:gd name="T104" fmla="*/ 69 w 117"/>
                <a:gd name="T105" fmla="*/ 98 h 262"/>
                <a:gd name="T106" fmla="*/ 78 w 117"/>
                <a:gd name="T107" fmla="*/ 89 h 262"/>
                <a:gd name="T108" fmla="*/ 117 w 117"/>
                <a:gd name="T109" fmla="*/ 89 h 262"/>
                <a:gd name="T110" fmla="*/ 117 w 117"/>
                <a:gd name="T111" fmla="*/ 76 h 262"/>
                <a:gd name="T112" fmla="*/ 78 w 117"/>
                <a:gd name="T113" fmla="*/ 76 h 262"/>
                <a:gd name="T114" fmla="*/ 69 w 117"/>
                <a:gd name="T115" fmla="*/ 67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7" h="262">
                  <a:moveTo>
                    <a:pt x="0" y="58"/>
                  </a:moveTo>
                  <a:cubicBezTo>
                    <a:pt x="39" y="58"/>
                    <a:pt x="39" y="58"/>
                    <a:pt x="39" y="58"/>
                  </a:cubicBezTo>
                  <a:cubicBezTo>
                    <a:pt x="44" y="58"/>
                    <a:pt x="48" y="62"/>
                    <a:pt x="48" y="67"/>
                  </a:cubicBezTo>
                  <a:cubicBezTo>
                    <a:pt x="48" y="72"/>
                    <a:pt x="44" y="76"/>
                    <a:pt x="39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44" y="89"/>
                    <a:pt x="48" y="93"/>
                    <a:pt x="48" y="98"/>
                  </a:cubicBezTo>
                  <a:cubicBezTo>
                    <a:pt x="48" y="103"/>
                    <a:pt x="44" y="107"/>
                    <a:pt x="39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39" y="120"/>
                    <a:pt x="39" y="120"/>
                    <a:pt x="39" y="120"/>
                  </a:cubicBezTo>
                  <a:cubicBezTo>
                    <a:pt x="44" y="120"/>
                    <a:pt x="48" y="124"/>
                    <a:pt x="48" y="129"/>
                  </a:cubicBezTo>
                  <a:cubicBezTo>
                    <a:pt x="48" y="134"/>
                    <a:pt x="44" y="138"/>
                    <a:pt x="39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39" y="151"/>
                    <a:pt x="39" y="151"/>
                    <a:pt x="39" y="151"/>
                  </a:cubicBezTo>
                  <a:cubicBezTo>
                    <a:pt x="44" y="151"/>
                    <a:pt x="48" y="155"/>
                    <a:pt x="48" y="160"/>
                  </a:cubicBezTo>
                  <a:cubicBezTo>
                    <a:pt x="48" y="165"/>
                    <a:pt x="44" y="169"/>
                    <a:pt x="39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39" y="182"/>
                    <a:pt x="39" y="182"/>
                    <a:pt x="39" y="182"/>
                  </a:cubicBezTo>
                  <a:cubicBezTo>
                    <a:pt x="44" y="182"/>
                    <a:pt x="48" y="186"/>
                    <a:pt x="48" y="191"/>
                  </a:cubicBezTo>
                  <a:cubicBezTo>
                    <a:pt x="48" y="196"/>
                    <a:pt x="44" y="200"/>
                    <a:pt x="39" y="20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36"/>
                    <a:pt x="26" y="262"/>
                    <a:pt x="57" y="262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6" y="1"/>
                    <a:pt x="0" y="26"/>
                    <a:pt x="0" y="58"/>
                  </a:cubicBezTo>
                  <a:close/>
                  <a:moveTo>
                    <a:pt x="69" y="67"/>
                  </a:moveTo>
                  <a:cubicBezTo>
                    <a:pt x="69" y="62"/>
                    <a:pt x="73" y="58"/>
                    <a:pt x="78" y="58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7" y="27"/>
                    <a:pt x="92" y="1"/>
                    <a:pt x="61" y="0"/>
                  </a:cubicBezTo>
                  <a:cubicBezTo>
                    <a:pt x="61" y="262"/>
                    <a:pt x="61" y="262"/>
                    <a:pt x="61" y="262"/>
                  </a:cubicBezTo>
                  <a:cubicBezTo>
                    <a:pt x="92" y="261"/>
                    <a:pt x="117" y="236"/>
                    <a:pt x="117" y="204"/>
                  </a:cubicBezTo>
                  <a:cubicBezTo>
                    <a:pt x="117" y="200"/>
                    <a:pt x="117" y="200"/>
                    <a:pt x="117" y="200"/>
                  </a:cubicBezTo>
                  <a:cubicBezTo>
                    <a:pt x="78" y="200"/>
                    <a:pt x="78" y="200"/>
                    <a:pt x="78" y="200"/>
                  </a:cubicBezTo>
                  <a:cubicBezTo>
                    <a:pt x="73" y="200"/>
                    <a:pt x="69" y="196"/>
                    <a:pt x="69" y="191"/>
                  </a:cubicBezTo>
                  <a:cubicBezTo>
                    <a:pt x="69" y="186"/>
                    <a:pt x="73" y="182"/>
                    <a:pt x="78" y="182"/>
                  </a:cubicBezTo>
                  <a:cubicBezTo>
                    <a:pt x="117" y="182"/>
                    <a:pt x="117" y="182"/>
                    <a:pt x="117" y="182"/>
                  </a:cubicBezTo>
                  <a:cubicBezTo>
                    <a:pt x="117" y="169"/>
                    <a:pt x="117" y="169"/>
                    <a:pt x="117" y="169"/>
                  </a:cubicBezTo>
                  <a:cubicBezTo>
                    <a:pt x="78" y="169"/>
                    <a:pt x="78" y="169"/>
                    <a:pt x="78" y="169"/>
                  </a:cubicBezTo>
                  <a:cubicBezTo>
                    <a:pt x="73" y="169"/>
                    <a:pt x="69" y="165"/>
                    <a:pt x="69" y="160"/>
                  </a:cubicBezTo>
                  <a:cubicBezTo>
                    <a:pt x="69" y="155"/>
                    <a:pt x="73" y="151"/>
                    <a:pt x="78" y="151"/>
                  </a:cubicBezTo>
                  <a:cubicBezTo>
                    <a:pt x="117" y="151"/>
                    <a:pt x="117" y="151"/>
                    <a:pt x="117" y="151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3" y="138"/>
                    <a:pt x="69" y="134"/>
                    <a:pt x="69" y="129"/>
                  </a:cubicBezTo>
                  <a:cubicBezTo>
                    <a:pt x="69" y="124"/>
                    <a:pt x="73" y="120"/>
                    <a:pt x="78" y="120"/>
                  </a:cubicBezTo>
                  <a:cubicBezTo>
                    <a:pt x="117" y="120"/>
                    <a:pt x="117" y="120"/>
                    <a:pt x="117" y="120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78" y="107"/>
                    <a:pt x="78" y="107"/>
                    <a:pt x="78" y="107"/>
                  </a:cubicBezTo>
                  <a:cubicBezTo>
                    <a:pt x="73" y="107"/>
                    <a:pt x="69" y="103"/>
                    <a:pt x="69" y="98"/>
                  </a:cubicBezTo>
                  <a:cubicBezTo>
                    <a:pt x="69" y="93"/>
                    <a:pt x="73" y="89"/>
                    <a:pt x="78" y="89"/>
                  </a:cubicBezTo>
                  <a:cubicBezTo>
                    <a:pt x="117" y="89"/>
                    <a:pt x="117" y="89"/>
                    <a:pt x="117" y="89"/>
                  </a:cubicBezTo>
                  <a:cubicBezTo>
                    <a:pt x="117" y="76"/>
                    <a:pt x="117" y="76"/>
                    <a:pt x="117" y="76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73" y="76"/>
                    <a:pt x="69" y="72"/>
                    <a:pt x="69" y="6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1" name="Group 10"/>
          <p:cNvGrpSpPr>
            <a:grpSpLocks noChangeAspect="1"/>
          </p:cNvGrpSpPr>
          <p:nvPr/>
        </p:nvGrpSpPr>
        <p:grpSpPr bwMode="auto">
          <a:xfrm>
            <a:off x="6516216" y="3013459"/>
            <a:ext cx="662012" cy="664166"/>
            <a:chOff x="2403" y="2553"/>
            <a:chExt cx="923" cy="926"/>
          </a:xfrm>
          <a:solidFill>
            <a:srgbClr val="003681"/>
          </a:solidFill>
        </p:grpSpPr>
        <p:sp>
          <p:nvSpPr>
            <p:cNvPr id="62" name="Freeform 11"/>
            <p:cNvSpPr>
              <a:spLocks/>
            </p:cNvSpPr>
            <p:nvPr/>
          </p:nvSpPr>
          <p:spPr bwMode="auto">
            <a:xfrm>
              <a:off x="2403" y="2553"/>
              <a:ext cx="923" cy="926"/>
            </a:xfrm>
            <a:custGeom>
              <a:avLst/>
              <a:gdLst>
                <a:gd name="T0" fmla="*/ 72 w 388"/>
                <a:gd name="T1" fmla="*/ 326 h 389"/>
                <a:gd name="T2" fmla="*/ 326 w 388"/>
                <a:gd name="T3" fmla="*/ 72 h 389"/>
                <a:gd name="T4" fmla="*/ 388 w 388"/>
                <a:gd name="T5" fmla="*/ 80 h 389"/>
                <a:gd name="T6" fmla="*/ 388 w 388"/>
                <a:gd name="T7" fmla="*/ 6 h 389"/>
                <a:gd name="T8" fmla="*/ 326 w 388"/>
                <a:gd name="T9" fmla="*/ 0 h 389"/>
                <a:gd name="T10" fmla="*/ 0 w 388"/>
                <a:gd name="T11" fmla="*/ 326 h 389"/>
                <a:gd name="T12" fmla="*/ 6 w 388"/>
                <a:gd name="T13" fmla="*/ 389 h 389"/>
                <a:gd name="T14" fmla="*/ 79 w 388"/>
                <a:gd name="T15" fmla="*/ 389 h 389"/>
                <a:gd name="T16" fmla="*/ 72 w 388"/>
                <a:gd name="T17" fmla="*/ 326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8" h="389">
                  <a:moveTo>
                    <a:pt x="72" y="326"/>
                  </a:moveTo>
                  <a:cubicBezTo>
                    <a:pt x="72" y="186"/>
                    <a:pt x="185" y="72"/>
                    <a:pt x="326" y="72"/>
                  </a:cubicBezTo>
                  <a:cubicBezTo>
                    <a:pt x="347" y="72"/>
                    <a:pt x="368" y="75"/>
                    <a:pt x="388" y="80"/>
                  </a:cubicBezTo>
                  <a:cubicBezTo>
                    <a:pt x="388" y="6"/>
                    <a:pt x="388" y="6"/>
                    <a:pt x="388" y="6"/>
                  </a:cubicBezTo>
                  <a:cubicBezTo>
                    <a:pt x="368" y="2"/>
                    <a:pt x="347" y="0"/>
                    <a:pt x="326" y="0"/>
                  </a:cubicBezTo>
                  <a:cubicBezTo>
                    <a:pt x="146" y="0"/>
                    <a:pt x="0" y="146"/>
                    <a:pt x="0" y="326"/>
                  </a:cubicBezTo>
                  <a:cubicBezTo>
                    <a:pt x="0" y="347"/>
                    <a:pt x="2" y="368"/>
                    <a:pt x="6" y="389"/>
                  </a:cubicBezTo>
                  <a:cubicBezTo>
                    <a:pt x="79" y="389"/>
                    <a:pt x="79" y="389"/>
                    <a:pt x="79" y="389"/>
                  </a:cubicBezTo>
                  <a:cubicBezTo>
                    <a:pt x="74" y="369"/>
                    <a:pt x="72" y="348"/>
                    <a:pt x="72" y="32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2"/>
            <p:cNvSpPr>
              <a:spLocks/>
            </p:cNvSpPr>
            <p:nvPr/>
          </p:nvSpPr>
          <p:spPr bwMode="auto">
            <a:xfrm>
              <a:off x="2717" y="2867"/>
              <a:ext cx="609" cy="612"/>
            </a:xfrm>
            <a:custGeom>
              <a:avLst/>
              <a:gdLst>
                <a:gd name="T0" fmla="*/ 0 w 256"/>
                <a:gd name="T1" fmla="*/ 194 h 257"/>
                <a:gd name="T2" fmla="*/ 10 w 256"/>
                <a:gd name="T3" fmla="*/ 257 h 257"/>
                <a:gd name="T4" fmla="*/ 87 w 256"/>
                <a:gd name="T5" fmla="*/ 257 h 257"/>
                <a:gd name="T6" fmla="*/ 70 w 256"/>
                <a:gd name="T7" fmla="*/ 194 h 257"/>
                <a:gd name="T8" fmla="*/ 194 w 256"/>
                <a:gd name="T9" fmla="*/ 70 h 257"/>
                <a:gd name="T10" fmla="*/ 256 w 256"/>
                <a:gd name="T11" fmla="*/ 87 h 257"/>
                <a:gd name="T12" fmla="*/ 256 w 256"/>
                <a:gd name="T13" fmla="*/ 10 h 257"/>
                <a:gd name="T14" fmla="*/ 194 w 256"/>
                <a:gd name="T15" fmla="*/ 0 h 257"/>
                <a:gd name="T16" fmla="*/ 0 w 256"/>
                <a:gd name="T17" fmla="*/ 19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7">
                  <a:moveTo>
                    <a:pt x="0" y="194"/>
                  </a:moveTo>
                  <a:cubicBezTo>
                    <a:pt x="0" y="216"/>
                    <a:pt x="3" y="237"/>
                    <a:pt x="10" y="257"/>
                  </a:cubicBezTo>
                  <a:cubicBezTo>
                    <a:pt x="87" y="257"/>
                    <a:pt x="87" y="257"/>
                    <a:pt x="87" y="257"/>
                  </a:cubicBezTo>
                  <a:cubicBezTo>
                    <a:pt x="76" y="238"/>
                    <a:pt x="70" y="217"/>
                    <a:pt x="70" y="194"/>
                  </a:cubicBezTo>
                  <a:cubicBezTo>
                    <a:pt x="70" y="126"/>
                    <a:pt x="125" y="70"/>
                    <a:pt x="194" y="70"/>
                  </a:cubicBezTo>
                  <a:cubicBezTo>
                    <a:pt x="216" y="70"/>
                    <a:pt x="238" y="76"/>
                    <a:pt x="256" y="87"/>
                  </a:cubicBezTo>
                  <a:cubicBezTo>
                    <a:pt x="256" y="10"/>
                    <a:pt x="256" y="10"/>
                    <a:pt x="256" y="10"/>
                  </a:cubicBezTo>
                  <a:cubicBezTo>
                    <a:pt x="236" y="4"/>
                    <a:pt x="216" y="0"/>
                    <a:pt x="194" y="0"/>
                  </a:cubicBezTo>
                  <a:cubicBezTo>
                    <a:pt x="87" y="0"/>
                    <a:pt x="0" y="87"/>
                    <a:pt x="0" y="19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Oval 13"/>
            <p:cNvSpPr>
              <a:spLocks noChangeArrowheads="1"/>
            </p:cNvSpPr>
            <p:nvPr/>
          </p:nvSpPr>
          <p:spPr bwMode="auto">
            <a:xfrm>
              <a:off x="3031" y="3182"/>
              <a:ext cx="295" cy="295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5" name="Freeform 41"/>
          <p:cNvSpPr>
            <a:spLocks noChangeAspect="1" noEditPoints="1"/>
          </p:cNvSpPr>
          <p:nvPr/>
        </p:nvSpPr>
        <p:spPr bwMode="auto">
          <a:xfrm>
            <a:off x="3546107" y="2972473"/>
            <a:ext cx="703692" cy="718399"/>
          </a:xfrm>
          <a:custGeom>
            <a:avLst/>
            <a:gdLst>
              <a:gd name="T0" fmla="*/ 69 w 544"/>
              <a:gd name="T1" fmla="*/ 300 h 555"/>
              <a:gd name="T2" fmla="*/ 69 w 544"/>
              <a:gd name="T3" fmla="*/ 365 h 555"/>
              <a:gd name="T4" fmla="*/ 95 w 544"/>
              <a:gd name="T5" fmla="*/ 439 h 555"/>
              <a:gd name="T6" fmla="*/ 80 w 544"/>
              <a:gd name="T7" fmla="*/ 379 h 555"/>
              <a:gd name="T8" fmla="*/ 80 w 544"/>
              <a:gd name="T9" fmla="*/ 310 h 555"/>
              <a:gd name="T10" fmla="*/ 186 w 544"/>
              <a:gd name="T11" fmla="*/ 192 h 555"/>
              <a:gd name="T12" fmla="*/ 194 w 544"/>
              <a:gd name="T13" fmla="*/ 191 h 555"/>
              <a:gd name="T14" fmla="*/ 169 w 544"/>
              <a:gd name="T15" fmla="*/ 191 h 555"/>
              <a:gd name="T16" fmla="*/ 69 w 544"/>
              <a:gd name="T17" fmla="*/ 300 h 555"/>
              <a:gd name="T18" fmla="*/ 376 w 544"/>
              <a:gd name="T19" fmla="*/ 118 h 555"/>
              <a:gd name="T20" fmla="*/ 310 w 544"/>
              <a:gd name="T21" fmla="*/ 118 h 555"/>
              <a:gd name="T22" fmla="*/ 310 w 544"/>
              <a:gd name="T23" fmla="*/ 117 h 555"/>
              <a:gd name="T24" fmla="*/ 305 w 544"/>
              <a:gd name="T25" fmla="*/ 101 h 555"/>
              <a:gd name="T26" fmla="*/ 395 w 544"/>
              <a:gd name="T27" fmla="*/ 10 h 555"/>
              <a:gd name="T28" fmla="*/ 394 w 544"/>
              <a:gd name="T29" fmla="*/ 3 h 555"/>
              <a:gd name="T30" fmla="*/ 387 w 544"/>
              <a:gd name="T31" fmla="*/ 2 h 555"/>
              <a:gd name="T32" fmla="*/ 297 w 544"/>
              <a:gd name="T33" fmla="*/ 92 h 555"/>
              <a:gd name="T34" fmla="*/ 270 w 544"/>
              <a:gd name="T35" fmla="*/ 83 h 555"/>
              <a:gd name="T36" fmla="*/ 243 w 544"/>
              <a:gd name="T37" fmla="*/ 91 h 555"/>
              <a:gd name="T38" fmla="*/ 158 w 544"/>
              <a:gd name="T39" fmla="*/ 6 h 555"/>
              <a:gd name="T40" fmla="*/ 151 w 544"/>
              <a:gd name="T41" fmla="*/ 7 h 555"/>
              <a:gd name="T42" fmla="*/ 150 w 544"/>
              <a:gd name="T43" fmla="*/ 15 h 555"/>
              <a:gd name="T44" fmla="*/ 235 w 544"/>
              <a:gd name="T45" fmla="*/ 100 h 555"/>
              <a:gd name="T46" fmla="*/ 229 w 544"/>
              <a:gd name="T47" fmla="*/ 117 h 555"/>
              <a:gd name="T48" fmla="*/ 229 w 544"/>
              <a:gd name="T49" fmla="*/ 118 h 555"/>
              <a:gd name="T50" fmla="*/ 169 w 544"/>
              <a:gd name="T51" fmla="*/ 118 h 555"/>
              <a:gd name="T52" fmla="*/ 0 w 544"/>
              <a:gd name="T53" fmla="*/ 286 h 555"/>
              <a:gd name="T54" fmla="*/ 0 w 544"/>
              <a:gd name="T55" fmla="*/ 386 h 555"/>
              <a:gd name="T56" fmla="*/ 169 w 544"/>
              <a:gd name="T57" fmla="*/ 555 h 555"/>
              <a:gd name="T58" fmla="*/ 376 w 544"/>
              <a:gd name="T59" fmla="*/ 555 h 555"/>
              <a:gd name="T60" fmla="*/ 544 w 544"/>
              <a:gd name="T61" fmla="*/ 386 h 555"/>
              <a:gd name="T62" fmla="*/ 544 w 544"/>
              <a:gd name="T63" fmla="*/ 286 h 555"/>
              <a:gd name="T64" fmla="*/ 376 w 544"/>
              <a:gd name="T65" fmla="*/ 118 h 555"/>
              <a:gd name="T66" fmla="*/ 491 w 544"/>
              <a:gd name="T67" fmla="*/ 274 h 555"/>
              <a:gd name="T68" fmla="*/ 502 w 544"/>
              <a:gd name="T69" fmla="*/ 283 h 555"/>
              <a:gd name="T70" fmla="*/ 491 w 544"/>
              <a:gd name="T71" fmla="*/ 292 h 555"/>
              <a:gd name="T72" fmla="*/ 480 w 544"/>
              <a:gd name="T73" fmla="*/ 283 h 555"/>
              <a:gd name="T74" fmla="*/ 491 w 544"/>
              <a:gd name="T75" fmla="*/ 274 h 555"/>
              <a:gd name="T76" fmla="*/ 491 w 544"/>
              <a:gd name="T77" fmla="*/ 302 h 555"/>
              <a:gd name="T78" fmla="*/ 502 w 544"/>
              <a:gd name="T79" fmla="*/ 310 h 555"/>
              <a:gd name="T80" fmla="*/ 491 w 544"/>
              <a:gd name="T81" fmla="*/ 319 h 555"/>
              <a:gd name="T82" fmla="*/ 480 w 544"/>
              <a:gd name="T83" fmla="*/ 310 h 555"/>
              <a:gd name="T84" fmla="*/ 491 w 544"/>
              <a:gd name="T85" fmla="*/ 302 h 555"/>
              <a:gd name="T86" fmla="*/ 491 w 544"/>
              <a:gd name="T87" fmla="*/ 329 h 555"/>
              <a:gd name="T88" fmla="*/ 502 w 544"/>
              <a:gd name="T89" fmla="*/ 338 h 555"/>
              <a:gd name="T90" fmla="*/ 491 w 544"/>
              <a:gd name="T91" fmla="*/ 347 h 555"/>
              <a:gd name="T92" fmla="*/ 480 w 544"/>
              <a:gd name="T93" fmla="*/ 338 h 555"/>
              <a:gd name="T94" fmla="*/ 491 w 544"/>
              <a:gd name="T95" fmla="*/ 329 h 555"/>
              <a:gd name="T96" fmla="*/ 441 w 544"/>
              <a:gd name="T97" fmla="*/ 376 h 555"/>
              <a:gd name="T98" fmla="*/ 317 w 544"/>
              <a:gd name="T99" fmla="*/ 510 h 555"/>
              <a:gd name="T100" fmla="*/ 166 w 544"/>
              <a:gd name="T101" fmla="*/ 510 h 555"/>
              <a:gd name="T102" fmla="*/ 42 w 544"/>
              <a:gd name="T103" fmla="*/ 376 h 555"/>
              <a:gd name="T104" fmla="*/ 42 w 544"/>
              <a:gd name="T105" fmla="*/ 297 h 555"/>
              <a:gd name="T106" fmla="*/ 166 w 544"/>
              <a:gd name="T107" fmla="*/ 162 h 555"/>
              <a:gd name="T108" fmla="*/ 317 w 544"/>
              <a:gd name="T109" fmla="*/ 162 h 555"/>
              <a:gd name="T110" fmla="*/ 441 w 544"/>
              <a:gd name="T111" fmla="*/ 297 h 555"/>
              <a:gd name="T112" fmla="*/ 441 w 544"/>
              <a:gd name="T113" fmla="*/ 376 h 555"/>
              <a:gd name="T114" fmla="*/ 491 w 544"/>
              <a:gd name="T115" fmla="*/ 410 h 555"/>
              <a:gd name="T116" fmla="*/ 468 w 544"/>
              <a:gd name="T117" fmla="*/ 388 h 555"/>
              <a:gd name="T118" fmla="*/ 491 w 544"/>
              <a:gd name="T119" fmla="*/ 366 h 555"/>
              <a:gd name="T120" fmla="*/ 513 w 544"/>
              <a:gd name="T121" fmla="*/ 388 h 555"/>
              <a:gd name="T122" fmla="*/ 491 w 544"/>
              <a:gd name="T123" fmla="*/ 410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4" h="555">
                <a:moveTo>
                  <a:pt x="69" y="300"/>
                </a:moveTo>
                <a:cubicBezTo>
                  <a:pt x="69" y="365"/>
                  <a:pt x="69" y="365"/>
                  <a:pt x="69" y="365"/>
                </a:cubicBezTo>
                <a:cubicBezTo>
                  <a:pt x="69" y="394"/>
                  <a:pt x="79" y="419"/>
                  <a:pt x="95" y="439"/>
                </a:cubicBezTo>
                <a:cubicBezTo>
                  <a:pt x="85" y="421"/>
                  <a:pt x="80" y="401"/>
                  <a:pt x="80" y="379"/>
                </a:cubicBezTo>
                <a:cubicBezTo>
                  <a:pt x="80" y="310"/>
                  <a:pt x="80" y="310"/>
                  <a:pt x="80" y="310"/>
                </a:cubicBezTo>
                <a:cubicBezTo>
                  <a:pt x="80" y="246"/>
                  <a:pt x="127" y="194"/>
                  <a:pt x="186" y="192"/>
                </a:cubicBezTo>
                <a:cubicBezTo>
                  <a:pt x="194" y="191"/>
                  <a:pt x="194" y="191"/>
                  <a:pt x="194" y="191"/>
                </a:cubicBezTo>
                <a:cubicBezTo>
                  <a:pt x="169" y="191"/>
                  <a:pt x="169" y="191"/>
                  <a:pt x="169" y="191"/>
                </a:cubicBezTo>
                <a:cubicBezTo>
                  <a:pt x="114" y="191"/>
                  <a:pt x="69" y="240"/>
                  <a:pt x="69" y="300"/>
                </a:cubicBezTo>
                <a:close/>
                <a:moveTo>
                  <a:pt x="376" y="118"/>
                </a:moveTo>
                <a:cubicBezTo>
                  <a:pt x="310" y="118"/>
                  <a:pt x="310" y="118"/>
                  <a:pt x="310" y="118"/>
                </a:cubicBezTo>
                <a:cubicBezTo>
                  <a:pt x="310" y="117"/>
                  <a:pt x="310" y="117"/>
                  <a:pt x="310" y="117"/>
                </a:cubicBezTo>
                <a:cubicBezTo>
                  <a:pt x="310" y="111"/>
                  <a:pt x="308" y="105"/>
                  <a:pt x="305" y="101"/>
                </a:cubicBezTo>
                <a:cubicBezTo>
                  <a:pt x="395" y="10"/>
                  <a:pt x="395" y="10"/>
                  <a:pt x="395" y="10"/>
                </a:cubicBezTo>
                <a:cubicBezTo>
                  <a:pt x="397" y="9"/>
                  <a:pt x="397" y="5"/>
                  <a:pt x="394" y="3"/>
                </a:cubicBezTo>
                <a:cubicBezTo>
                  <a:pt x="392" y="0"/>
                  <a:pt x="388" y="0"/>
                  <a:pt x="387" y="2"/>
                </a:cubicBezTo>
                <a:cubicBezTo>
                  <a:pt x="297" y="92"/>
                  <a:pt x="297" y="92"/>
                  <a:pt x="297" y="92"/>
                </a:cubicBezTo>
                <a:cubicBezTo>
                  <a:pt x="289" y="86"/>
                  <a:pt x="280" y="83"/>
                  <a:pt x="270" y="83"/>
                </a:cubicBezTo>
                <a:cubicBezTo>
                  <a:pt x="260" y="83"/>
                  <a:pt x="251" y="86"/>
                  <a:pt x="243" y="91"/>
                </a:cubicBezTo>
                <a:cubicBezTo>
                  <a:pt x="158" y="6"/>
                  <a:pt x="158" y="6"/>
                  <a:pt x="158" y="6"/>
                </a:cubicBezTo>
                <a:cubicBezTo>
                  <a:pt x="157" y="5"/>
                  <a:pt x="153" y="5"/>
                  <a:pt x="151" y="7"/>
                </a:cubicBezTo>
                <a:cubicBezTo>
                  <a:pt x="148" y="10"/>
                  <a:pt x="148" y="13"/>
                  <a:pt x="150" y="15"/>
                </a:cubicBezTo>
                <a:cubicBezTo>
                  <a:pt x="235" y="100"/>
                  <a:pt x="235" y="100"/>
                  <a:pt x="235" y="100"/>
                </a:cubicBezTo>
                <a:cubicBezTo>
                  <a:pt x="231" y="105"/>
                  <a:pt x="229" y="111"/>
                  <a:pt x="229" y="117"/>
                </a:cubicBezTo>
                <a:cubicBezTo>
                  <a:pt x="229" y="117"/>
                  <a:pt x="229" y="117"/>
                  <a:pt x="229" y="118"/>
                </a:cubicBezTo>
                <a:cubicBezTo>
                  <a:pt x="169" y="118"/>
                  <a:pt x="169" y="118"/>
                  <a:pt x="169" y="118"/>
                </a:cubicBezTo>
                <a:cubicBezTo>
                  <a:pt x="76" y="118"/>
                  <a:pt x="0" y="193"/>
                  <a:pt x="0" y="286"/>
                </a:cubicBezTo>
                <a:cubicBezTo>
                  <a:pt x="0" y="386"/>
                  <a:pt x="0" y="386"/>
                  <a:pt x="0" y="386"/>
                </a:cubicBezTo>
                <a:cubicBezTo>
                  <a:pt x="0" y="479"/>
                  <a:pt x="76" y="555"/>
                  <a:pt x="169" y="555"/>
                </a:cubicBezTo>
                <a:cubicBezTo>
                  <a:pt x="376" y="555"/>
                  <a:pt x="376" y="555"/>
                  <a:pt x="376" y="555"/>
                </a:cubicBezTo>
                <a:cubicBezTo>
                  <a:pt x="469" y="555"/>
                  <a:pt x="544" y="479"/>
                  <a:pt x="544" y="386"/>
                </a:cubicBezTo>
                <a:cubicBezTo>
                  <a:pt x="544" y="286"/>
                  <a:pt x="544" y="286"/>
                  <a:pt x="544" y="286"/>
                </a:cubicBezTo>
                <a:cubicBezTo>
                  <a:pt x="544" y="193"/>
                  <a:pt x="469" y="118"/>
                  <a:pt x="376" y="118"/>
                </a:cubicBezTo>
                <a:close/>
                <a:moveTo>
                  <a:pt x="491" y="274"/>
                </a:moveTo>
                <a:cubicBezTo>
                  <a:pt x="497" y="274"/>
                  <a:pt x="502" y="278"/>
                  <a:pt x="502" y="283"/>
                </a:cubicBezTo>
                <a:cubicBezTo>
                  <a:pt x="502" y="288"/>
                  <a:pt x="497" y="292"/>
                  <a:pt x="491" y="292"/>
                </a:cubicBezTo>
                <a:cubicBezTo>
                  <a:pt x="485" y="292"/>
                  <a:pt x="480" y="288"/>
                  <a:pt x="480" y="283"/>
                </a:cubicBezTo>
                <a:cubicBezTo>
                  <a:pt x="480" y="278"/>
                  <a:pt x="485" y="274"/>
                  <a:pt x="491" y="274"/>
                </a:cubicBezTo>
                <a:close/>
                <a:moveTo>
                  <a:pt x="491" y="302"/>
                </a:moveTo>
                <a:cubicBezTo>
                  <a:pt x="497" y="302"/>
                  <a:pt x="502" y="306"/>
                  <a:pt x="502" y="310"/>
                </a:cubicBezTo>
                <a:cubicBezTo>
                  <a:pt x="502" y="315"/>
                  <a:pt x="497" y="319"/>
                  <a:pt x="491" y="319"/>
                </a:cubicBezTo>
                <a:cubicBezTo>
                  <a:pt x="485" y="319"/>
                  <a:pt x="480" y="315"/>
                  <a:pt x="480" y="310"/>
                </a:cubicBezTo>
                <a:cubicBezTo>
                  <a:pt x="480" y="306"/>
                  <a:pt x="485" y="302"/>
                  <a:pt x="491" y="302"/>
                </a:cubicBezTo>
                <a:close/>
                <a:moveTo>
                  <a:pt x="491" y="329"/>
                </a:moveTo>
                <a:cubicBezTo>
                  <a:pt x="497" y="329"/>
                  <a:pt x="502" y="333"/>
                  <a:pt x="502" y="338"/>
                </a:cubicBezTo>
                <a:cubicBezTo>
                  <a:pt x="502" y="343"/>
                  <a:pt x="497" y="347"/>
                  <a:pt x="491" y="347"/>
                </a:cubicBezTo>
                <a:cubicBezTo>
                  <a:pt x="485" y="347"/>
                  <a:pt x="480" y="343"/>
                  <a:pt x="480" y="338"/>
                </a:cubicBezTo>
                <a:cubicBezTo>
                  <a:pt x="480" y="333"/>
                  <a:pt x="485" y="329"/>
                  <a:pt x="491" y="329"/>
                </a:cubicBezTo>
                <a:close/>
                <a:moveTo>
                  <a:pt x="441" y="376"/>
                </a:moveTo>
                <a:cubicBezTo>
                  <a:pt x="441" y="450"/>
                  <a:pt x="385" y="510"/>
                  <a:pt x="317" y="510"/>
                </a:cubicBezTo>
                <a:cubicBezTo>
                  <a:pt x="166" y="510"/>
                  <a:pt x="166" y="510"/>
                  <a:pt x="166" y="510"/>
                </a:cubicBezTo>
                <a:cubicBezTo>
                  <a:pt x="98" y="510"/>
                  <a:pt x="42" y="450"/>
                  <a:pt x="42" y="376"/>
                </a:cubicBezTo>
                <a:cubicBezTo>
                  <a:pt x="42" y="297"/>
                  <a:pt x="42" y="297"/>
                  <a:pt x="42" y="297"/>
                </a:cubicBezTo>
                <a:cubicBezTo>
                  <a:pt x="42" y="222"/>
                  <a:pt x="98" y="162"/>
                  <a:pt x="166" y="162"/>
                </a:cubicBezTo>
                <a:cubicBezTo>
                  <a:pt x="317" y="162"/>
                  <a:pt x="317" y="162"/>
                  <a:pt x="317" y="162"/>
                </a:cubicBezTo>
                <a:cubicBezTo>
                  <a:pt x="385" y="162"/>
                  <a:pt x="441" y="222"/>
                  <a:pt x="441" y="297"/>
                </a:cubicBezTo>
                <a:lnTo>
                  <a:pt x="441" y="376"/>
                </a:lnTo>
                <a:close/>
                <a:moveTo>
                  <a:pt x="491" y="410"/>
                </a:moveTo>
                <a:cubicBezTo>
                  <a:pt x="478" y="410"/>
                  <a:pt x="468" y="400"/>
                  <a:pt x="468" y="388"/>
                </a:cubicBezTo>
                <a:cubicBezTo>
                  <a:pt x="468" y="376"/>
                  <a:pt x="478" y="366"/>
                  <a:pt x="491" y="366"/>
                </a:cubicBezTo>
                <a:cubicBezTo>
                  <a:pt x="503" y="366"/>
                  <a:pt x="513" y="376"/>
                  <a:pt x="513" y="388"/>
                </a:cubicBezTo>
                <a:cubicBezTo>
                  <a:pt x="513" y="400"/>
                  <a:pt x="503" y="410"/>
                  <a:pt x="491" y="410"/>
                </a:cubicBezTo>
                <a:close/>
              </a:path>
            </a:pathLst>
          </a:custGeom>
          <a:solidFill>
            <a:srgbClr val="00368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6" name="Group 4"/>
          <p:cNvGrpSpPr>
            <a:grpSpLocks noChangeAspect="1"/>
          </p:cNvGrpSpPr>
          <p:nvPr/>
        </p:nvGrpSpPr>
        <p:grpSpPr bwMode="auto">
          <a:xfrm>
            <a:off x="4605917" y="2972473"/>
            <a:ext cx="683569" cy="699700"/>
            <a:chOff x="4993" y="1876"/>
            <a:chExt cx="320" cy="231"/>
          </a:xfrm>
          <a:solidFill>
            <a:srgbClr val="003681"/>
          </a:soli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5051" y="1907"/>
              <a:ext cx="3" cy="27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Rectangle 6"/>
            <p:cNvSpPr>
              <a:spLocks noChangeArrowheads="1"/>
            </p:cNvSpPr>
            <p:nvPr/>
          </p:nvSpPr>
          <p:spPr bwMode="auto">
            <a:xfrm>
              <a:off x="5086" y="1907"/>
              <a:ext cx="4" cy="28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7"/>
            <p:cNvSpPr>
              <a:spLocks noChangeArrowheads="1"/>
            </p:cNvSpPr>
            <p:nvPr/>
          </p:nvSpPr>
          <p:spPr bwMode="auto">
            <a:xfrm>
              <a:off x="5126" y="1907"/>
              <a:ext cx="3" cy="27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5168" y="1907"/>
              <a:ext cx="4" cy="28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5209" y="1907"/>
              <a:ext cx="3" cy="28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Rectangle 10"/>
            <p:cNvSpPr>
              <a:spLocks noChangeArrowheads="1"/>
            </p:cNvSpPr>
            <p:nvPr/>
          </p:nvSpPr>
          <p:spPr bwMode="auto">
            <a:xfrm>
              <a:off x="5247" y="1907"/>
              <a:ext cx="3" cy="27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Rectangle 11"/>
            <p:cNvSpPr>
              <a:spLocks noChangeArrowheads="1"/>
            </p:cNvSpPr>
            <p:nvPr/>
          </p:nvSpPr>
          <p:spPr bwMode="auto">
            <a:xfrm>
              <a:off x="5294" y="1907"/>
              <a:ext cx="4" cy="27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Rectangle 12"/>
            <p:cNvSpPr>
              <a:spLocks noChangeArrowheads="1"/>
            </p:cNvSpPr>
            <p:nvPr/>
          </p:nvSpPr>
          <p:spPr bwMode="auto">
            <a:xfrm>
              <a:off x="5008" y="1907"/>
              <a:ext cx="4" cy="28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13"/>
            <p:cNvSpPr>
              <a:spLocks noChangeArrowheads="1"/>
            </p:cNvSpPr>
            <p:nvPr/>
          </p:nvSpPr>
          <p:spPr bwMode="auto">
            <a:xfrm>
              <a:off x="4996" y="1905"/>
              <a:ext cx="314" cy="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14"/>
            <p:cNvSpPr>
              <a:spLocks/>
            </p:cNvSpPr>
            <p:nvPr/>
          </p:nvSpPr>
          <p:spPr bwMode="auto">
            <a:xfrm>
              <a:off x="5010" y="1883"/>
              <a:ext cx="10" cy="24"/>
            </a:xfrm>
            <a:custGeom>
              <a:avLst/>
              <a:gdLst>
                <a:gd name="T0" fmla="*/ 10 w 10"/>
                <a:gd name="T1" fmla="*/ 23 h 24"/>
                <a:gd name="T2" fmla="*/ 6 w 10"/>
                <a:gd name="T3" fmla="*/ 24 h 24"/>
                <a:gd name="T4" fmla="*/ 0 w 10"/>
                <a:gd name="T5" fmla="*/ 1 h 24"/>
                <a:gd name="T6" fmla="*/ 4 w 10"/>
                <a:gd name="T7" fmla="*/ 0 h 24"/>
                <a:gd name="T8" fmla="*/ 10 w 10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4">
                  <a:moveTo>
                    <a:pt x="10" y="23"/>
                  </a:moveTo>
                  <a:lnTo>
                    <a:pt x="6" y="24"/>
                  </a:lnTo>
                  <a:lnTo>
                    <a:pt x="0" y="1"/>
                  </a:lnTo>
                  <a:lnTo>
                    <a:pt x="4" y="0"/>
                  </a:lnTo>
                  <a:lnTo>
                    <a:pt x="10" y="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Rectangle 15"/>
            <p:cNvSpPr>
              <a:spLocks noChangeArrowheads="1"/>
            </p:cNvSpPr>
            <p:nvPr/>
          </p:nvSpPr>
          <p:spPr bwMode="auto">
            <a:xfrm>
              <a:off x="4994" y="1876"/>
              <a:ext cx="38" cy="10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16"/>
            <p:cNvSpPr>
              <a:spLocks/>
            </p:cNvSpPr>
            <p:nvPr/>
          </p:nvSpPr>
          <p:spPr bwMode="auto">
            <a:xfrm>
              <a:off x="5097" y="1885"/>
              <a:ext cx="9" cy="23"/>
            </a:xfrm>
            <a:custGeom>
              <a:avLst/>
              <a:gdLst>
                <a:gd name="T0" fmla="*/ 9 w 9"/>
                <a:gd name="T1" fmla="*/ 23 h 23"/>
                <a:gd name="T2" fmla="*/ 5 w 9"/>
                <a:gd name="T3" fmla="*/ 23 h 23"/>
                <a:gd name="T4" fmla="*/ 0 w 9"/>
                <a:gd name="T5" fmla="*/ 0 h 23"/>
                <a:gd name="T6" fmla="*/ 3 w 9"/>
                <a:gd name="T7" fmla="*/ 0 h 23"/>
                <a:gd name="T8" fmla="*/ 9 w 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3">
                  <a:moveTo>
                    <a:pt x="9" y="23"/>
                  </a:moveTo>
                  <a:lnTo>
                    <a:pt x="5" y="23"/>
                  </a:lnTo>
                  <a:lnTo>
                    <a:pt x="0" y="0"/>
                  </a:lnTo>
                  <a:lnTo>
                    <a:pt x="3" y="0"/>
                  </a:lnTo>
                  <a:lnTo>
                    <a:pt x="9" y="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Rectangle 17"/>
            <p:cNvSpPr>
              <a:spLocks noChangeArrowheads="1"/>
            </p:cNvSpPr>
            <p:nvPr/>
          </p:nvSpPr>
          <p:spPr bwMode="auto">
            <a:xfrm>
              <a:off x="5080" y="1878"/>
              <a:ext cx="38" cy="9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18"/>
            <p:cNvSpPr>
              <a:spLocks/>
            </p:cNvSpPr>
            <p:nvPr/>
          </p:nvSpPr>
          <p:spPr bwMode="auto">
            <a:xfrm>
              <a:off x="5282" y="1883"/>
              <a:ext cx="9" cy="24"/>
            </a:xfrm>
            <a:custGeom>
              <a:avLst/>
              <a:gdLst>
                <a:gd name="T0" fmla="*/ 0 w 9"/>
                <a:gd name="T1" fmla="*/ 23 h 24"/>
                <a:gd name="T2" fmla="*/ 4 w 9"/>
                <a:gd name="T3" fmla="*/ 24 h 24"/>
                <a:gd name="T4" fmla="*/ 9 w 9"/>
                <a:gd name="T5" fmla="*/ 1 h 24"/>
                <a:gd name="T6" fmla="*/ 6 w 9"/>
                <a:gd name="T7" fmla="*/ 0 h 24"/>
                <a:gd name="T8" fmla="*/ 0 w 9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4">
                  <a:moveTo>
                    <a:pt x="0" y="23"/>
                  </a:moveTo>
                  <a:lnTo>
                    <a:pt x="4" y="24"/>
                  </a:lnTo>
                  <a:lnTo>
                    <a:pt x="9" y="1"/>
                  </a:lnTo>
                  <a:lnTo>
                    <a:pt x="6" y="0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Rectangle 19"/>
            <p:cNvSpPr>
              <a:spLocks noChangeArrowheads="1"/>
            </p:cNvSpPr>
            <p:nvPr/>
          </p:nvSpPr>
          <p:spPr bwMode="auto">
            <a:xfrm>
              <a:off x="5270" y="1876"/>
              <a:ext cx="38" cy="10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20"/>
            <p:cNvSpPr>
              <a:spLocks/>
            </p:cNvSpPr>
            <p:nvPr/>
          </p:nvSpPr>
          <p:spPr bwMode="auto">
            <a:xfrm>
              <a:off x="5182" y="1883"/>
              <a:ext cx="10" cy="24"/>
            </a:xfrm>
            <a:custGeom>
              <a:avLst/>
              <a:gdLst>
                <a:gd name="T0" fmla="*/ 0 w 10"/>
                <a:gd name="T1" fmla="*/ 23 h 24"/>
                <a:gd name="T2" fmla="*/ 4 w 10"/>
                <a:gd name="T3" fmla="*/ 24 h 24"/>
                <a:gd name="T4" fmla="*/ 10 w 10"/>
                <a:gd name="T5" fmla="*/ 1 h 24"/>
                <a:gd name="T6" fmla="*/ 6 w 10"/>
                <a:gd name="T7" fmla="*/ 0 h 24"/>
                <a:gd name="T8" fmla="*/ 0 w 10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4">
                  <a:moveTo>
                    <a:pt x="0" y="23"/>
                  </a:moveTo>
                  <a:lnTo>
                    <a:pt x="4" y="24"/>
                  </a:lnTo>
                  <a:lnTo>
                    <a:pt x="10" y="1"/>
                  </a:lnTo>
                  <a:lnTo>
                    <a:pt x="6" y="0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Rectangle 21"/>
            <p:cNvSpPr>
              <a:spLocks noChangeArrowheads="1"/>
            </p:cNvSpPr>
            <p:nvPr/>
          </p:nvSpPr>
          <p:spPr bwMode="auto">
            <a:xfrm>
              <a:off x="5170" y="1876"/>
              <a:ext cx="38" cy="10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Rectangle 22"/>
            <p:cNvSpPr>
              <a:spLocks noChangeArrowheads="1"/>
            </p:cNvSpPr>
            <p:nvPr/>
          </p:nvSpPr>
          <p:spPr bwMode="auto">
            <a:xfrm>
              <a:off x="5050" y="2034"/>
              <a:ext cx="4" cy="27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Rectangle 23"/>
            <p:cNvSpPr>
              <a:spLocks noChangeArrowheads="1"/>
            </p:cNvSpPr>
            <p:nvPr/>
          </p:nvSpPr>
          <p:spPr bwMode="auto">
            <a:xfrm>
              <a:off x="5086" y="2034"/>
              <a:ext cx="4" cy="28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Rectangle 24"/>
            <p:cNvSpPr>
              <a:spLocks noChangeArrowheads="1"/>
            </p:cNvSpPr>
            <p:nvPr/>
          </p:nvSpPr>
          <p:spPr bwMode="auto">
            <a:xfrm>
              <a:off x="5125" y="2034"/>
              <a:ext cx="4" cy="27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Rectangle 25"/>
            <p:cNvSpPr>
              <a:spLocks noChangeArrowheads="1"/>
            </p:cNvSpPr>
            <p:nvPr/>
          </p:nvSpPr>
          <p:spPr bwMode="auto">
            <a:xfrm>
              <a:off x="5168" y="2034"/>
              <a:ext cx="4" cy="28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Rectangle 26"/>
            <p:cNvSpPr>
              <a:spLocks noChangeArrowheads="1"/>
            </p:cNvSpPr>
            <p:nvPr/>
          </p:nvSpPr>
          <p:spPr bwMode="auto">
            <a:xfrm>
              <a:off x="5208" y="2034"/>
              <a:ext cx="4" cy="28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Rectangle 27"/>
            <p:cNvSpPr>
              <a:spLocks noChangeArrowheads="1"/>
            </p:cNvSpPr>
            <p:nvPr/>
          </p:nvSpPr>
          <p:spPr bwMode="auto">
            <a:xfrm>
              <a:off x="5246" y="2034"/>
              <a:ext cx="4" cy="27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Rectangle 28"/>
            <p:cNvSpPr>
              <a:spLocks noChangeArrowheads="1"/>
            </p:cNvSpPr>
            <p:nvPr/>
          </p:nvSpPr>
          <p:spPr bwMode="auto">
            <a:xfrm>
              <a:off x="5294" y="2034"/>
              <a:ext cx="3" cy="27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5008" y="2034"/>
              <a:ext cx="4" cy="28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30"/>
            <p:cNvSpPr>
              <a:spLocks/>
            </p:cNvSpPr>
            <p:nvPr/>
          </p:nvSpPr>
          <p:spPr bwMode="auto">
            <a:xfrm>
              <a:off x="5021" y="2029"/>
              <a:ext cx="11" cy="78"/>
            </a:xfrm>
            <a:custGeom>
              <a:avLst/>
              <a:gdLst>
                <a:gd name="T0" fmla="*/ 87 w 87"/>
                <a:gd name="T1" fmla="*/ 592 h 620"/>
                <a:gd name="T2" fmla="*/ 44 w 87"/>
                <a:gd name="T3" fmla="*/ 620 h 620"/>
                <a:gd name="T4" fmla="*/ 44 w 87"/>
                <a:gd name="T5" fmla="*/ 620 h 620"/>
                <a:gd name="T6" fmla="*/ 0 w 87"/>
                <a:gd name="T7" fmla="*/ 592 h 620"/>
                <a:gd name="T8" fmla="*/ 0 w 87"/>
                <a:gd name="T9" fmla="*/ 28 h 620"/>
                <a:gd name="T10" fmla="*/ 44 w 87"/>
                <a:gd name="T11" fmla="*/ 0 h 620"/>
                <a:gd name="T12" fmla="*/ 44 w 87"/>
                <a:gd name="T13" fmla="*/ 0 h 620"/>
                <a:gd name="T14" fmla="*/ 87 w 87"/>
                <a:gd name="T15" fmla="*/ 28 h 620"/>
                <a:gd name="T16" fmla="*/ 87 w 87"/>
                <a:gd name="T17" fmla="*/ 592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620">
                  <a:moveTo>
                    <a:pt x="87" y="592"/>
                  </a:moveTo>
                  <a:cubicBezTo>
                    <a:pt x="87" y="607"/>
                    <a:pt x="68" y="620"/>
                    <a:pt x="44" y="620"/>
                  </a:cubicBezTo>
                  <a:cubicBezTo>
                    <a:pt x="44" y="620"/>
                    <a:pt x="44" y="620"/>
                    <a:pt x="44" y="620"/>
                  </a:cubicBezTo>
                  <a:cubicBezTo>
                    <a:pt x="20" y="620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20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8" y="0"/>
                    <a:pt x="87" y="13"/>
                    <a:pt x="87" y="28"/>
                  </a:cubicBezTo>
                  <a:lnTo>
                    <a:pt x="87" y="59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31"/>
            <p:cNvSpPr>
              <a:spLocks/>
            </p:cNvSpPr>
            <p:nvPr/>
          </p:nvSpPr>
          <p:spPr bwMode="auto">
            <a:xfrm>
              <a:off x="5276" y="2028"/>
              <a:ext cx="11" cy="79"/>
            </a:xfrm>
            <a:custGeom>
              <a:avLst/>
              <a:gdLst>
                <a:gd name="T0" fmla="*/ 87 w 87"/>
                <a:gd name="T1" fmla="*/ 591 h 619"/>
                <a:gd name="T2" fmla="*/ 44 w 87"/>
                <a:gd name="T3" fmla="*/ 619 h 619"/>
                <a:gd name="T4" fmla="*/ 44 w 87"/>
                <a:gd name="T5" fmla="*/ 619 h 619"/>
                <a:gd name="T6" fmla="*/ 0 w 87"/>
                <a:gd name="T7" fmla="*/ 591 h 619"/>
                <a:gd name="T8" fmla="*/ 0 w 87"/>
                <a:gd name="T9" fmla="*/ 27 h 619"/>
                <a:gd name="T10" fmla="*/ 44 w 87"/>
                <a:gd name="T11" fmla="*/ 0 h 619"/>
                <a:gd name="T12" fmla="*/ 44 w 87"/>
                <a:gd name="T13" fmla="*/ 0 h 619"/>
                <a:gd name="T14" fmla="*/ 87 w 87"/>
                <a:gd name="T15" fmla="*/ 27 h 619"/>
                <a:gd name="T16" fmla="*/ 87 w 87"/>
                <a:gd name="T17" fmla="*/ 591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619">
                  <a:moveTo>
                    <a:pt x="87" y="591"/>
                  </a:moveTo>
                  <a:cubicBezTo>
                    <a:pt x="87" y="607"/>
                    <a:pt x="68" y="619"/>
                    <a:pt x="44" y="619"/>
                  </a:cubicBezTo>
                  <a:cubicBezTo>
                    <a:pt x="44" y="619"/>
                    <a:pt x="44" y="619"/>
                    <a:pt x="44" y="619"/>
                  </a:cubicBezTo>
                  <a:cubicBezTo>
                    <a:pt x="20" y="619"/>
                    <a:pt x="0" y="607"/>
                    <a:pt x="0" y="59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20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8" y="0"/>
                    <a:pt x="87" y="12"/>
                    <a:pt x="87" y="27"/>
                  </a:cubicBezTo>
                  <a:lnTo>
                    <a:pt x="87" y="59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32"/>
            <p:cNvSpPr>
              <a:spLocks/>
            </p:cNvSpPr>
            <p:nvPr/>
          </p:nvSpPr>
          <p:spPr bwMode="auto">
            <a:xfrm>
              <a:off x="4996" y="1915"/>
              <a:ext cx="314" cy="128"/>
            </a:xfrm>
            <a:custGeom>
              <a:avLst/>
              <a:gdLst>
                <a:gd name="T0" fmla="*/ 16 w 2479"/>
                <a:gd name="T1" fmla="*/ 1012 h 1012"/>
                <a:gd name="T2" fmla="*/ 0 w 2479"/>
                <a:gd name="T3" fmla="*/ 1000 h 1012"/>
                <a:gd name="T4" fmla="*/ 0 w 2479"/>
                <a:gd name="T5" fmla="*/ 12 h 1012"/>
                <a:gd name="T6" fmla="*/ 16 w 2479"/>
                <a:gd name="T7" fmla="*/ 0 h 1012"/>
                <a:gd name="T8" fmla="*/ 2463 w 2479"/>
                <a:gd name="T9" fmla="*/ 0 h 1012"/>
                <a:gd name="T10" fmla="*/ 2479 w 2479"/>
                <a:gd name="T11" fmla="*/ 12 h 1012"/>
                <a:gd name="T12" fmla="*/ 2479 w 2479"/>
                <a:gd name="T13" fmla="*/ 1000 h 1012"/>
                <a:gd name="T14" fmla="*/ 2463 w 2479"/>
                <a:gd name="T15" fmla="*/ 1012 h 1012"/>
                <a:gd name="T16" fmla="*/ 16 w 2479"/>
                <a:gd name="T17" fmla="*/ 101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79" h="1012">
                  <a:moveTo>
                    <a:pt x="16" y="1012"/>
                  </a:moveTo>
                  <a:cubicBezTo>
                    <a:pt x="7" y="1012"/>
                    <a:pt x="0" y="1007"/>
                    <a:pt x="0" y="100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7" y="0"/>
                    <a:pt x="16" y="0"/>
                  </a:cubicBezTo>
                  <a:cubicBezTo>
                    <a:pt x="2463" y="0"/>
                    <a:pt x="2463" y="0"/>
                    <a:pt x="2463" y="0"/>
                  </a:cubicBezTo>
                  <a:cubicBezTo>
                    <a:pt x="2472" y="0"/>
                    <a:pt x="2479" y="6"/>
                    <a:pt x="2479" y="12"/>
                  </a:cubicBezTo>
                  <a:cubicBezTo>
                    <a:pt x="2479" y="1000"/>
                    <a:pt x="2479" y="1000"/>
                    <a:pt x="2479" y="1000"/>
                  </a:cubicBezTo>
                  <a:cubicBezTo>
                    <a:pt x="2479" y="1007"/>
                    <a:pt x="2472" y="1012"/>
                    <a:pt x="2463" y="1012"/>
                  </a:cubicBezTo>
                  <a:lnTo>
                    <a:pt x="16" y="101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33"/>
            <p:cNvSpPr>
              <a:spLocks/>
            </p:cNvSpPr>
            <p:nvPr/>
          </p:nvSpPr>
          <p:spPr bwMode="auto">
            <a:xfrm>
              <a:off x="4993" y="2059"/>
              <a:ext cx="320" cy="4"/>
            </a:xfrm>
            <a:custGeom>
              <a:avLst/>
              <a:gdLst>
                <a:gd name="T0" fmla="*/ 303 w 320"/>
                <a:gd name="T1" fmla="*/ 4 h 4"/>
                <a:gd name="T2" fmla="*/ 15 w 320"/>
                <a:gd name="T3" fmla="*/ 4 h 4"/>
                <a:gd name="T4" fmla="*/ 0 w 320"/>
                <a:gd name="T5" fmla="*/ 0 h 4"/>
                <a:gd name="T6" fmla="*/ 320 w 320"/>
                <a:gd name="T7" fmla="*/ 0 h 4"/>
                <a:gd name="T8" fmla="*/ 303 w 320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4">
                  <a:moveTo>
                    <a:pt x="303" y="4"/>
                  </a:moveTo>
                  <a:lnTo>
                    <a:pt x="15" y="4"/>
                  </a:lnTo>
                  <a:lnTo>
                    <a:pt x="0" y="0"/>
                  </a:lnTo>
                  <a:lnTo>
                    <a:pt x="320" y="0"/>
                  </a:lnTo>
                  <a:lnTo>
                    <a:pt x="303" y="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6" name="Group 168"/>
          <p:cNvGrpSpPr>
            <a:grpSpLocks noChangeAspect="1"/>
          </p:cNvGrpSpPr>
          <p:nvPr/>
        </p:nvGrpSpPr>
        <p:grpSpPr bwMode="auto">
          <a:xfrm>
            <a:off x="1656842" y="2144235"/>
            <a:ext cx="735867" cy="621176"/>
            <a:chOff x="316" y="0"/>
            <a:chExt cx="5120" cy="4322"/>
          </a:xfrm>
          <a:solidFill>
            <a:srgbClr val="C00000"/>
          </a:solidFill>
        </p:grpSpPr>
        <p:sp>
          <p:nvSpPr>
            <p:cNvPr id="97" name="Freeform 169"/>
            <p:cNvSpPr>
              <a:spLocks noEditPoints="1"/>
            </p:cNvSpPr>
            <p:nvPr/>
          </p:nvSpPr>
          <p:spPr bwMode="auto">
            <a:xfrm>
              <a:off x="316" y="0"/>
              <a:ext cx="5120" cy="4322"/>
            </a:xfrm>
            <a:custGeom>
              <a:avLst/>
              <a:gdLst>
                <a:gd name="T0" fmla="*/ 2856 w 3115"/>
                <a:gd name="T1" fmla="*/ 63 h 2629"/>
                <a:gd name="T2" fmla="*/ 2796 w 3115"/>
                <a:gd name="T3" fmla="*/ 64 h 2629"/>
                <a:gd name="T4" fmla="*/ 2381 w 3115"/>
                <a:gd name="T5" fmla="*/ 75 h 2629"/>
                <a:gd name="T6" fmla="*/ 112 w 3115"/>
                <a:gd name="T7" fmla="*/ 0 h 2629"/>
                <a:gd name="T8" fmla="*/ 8 w 3115"/>
                <a:gd name="T9" fmla="*/ 1836 h 2629"/>
                <a:gd name="T10" fmla="*/ 107 w 3115"/>
                <a:gd name="T11" fmla="*/ 2212 h 2629"/>
                <a:gd name="T12" fmla="*/ 360 w 3115"/>
                <a:gd name="T13" fmla="*/ 2349 h 2629"/>
                <a:gd name="T14" fmla="*/ 494 w 3115"/>
                <a:gd name="T15" fmla="*/ 2518 h 2629"/>
                <a:gd name="T16" fmla="*/ 2967 w 3115"/>
                <a:gd name="T17" fmla="*/ 2623 h 2629"/>
                <a:gd name="T18" fmla="*/ 3107 w 3115"/>
                <a:gd name="T19" fmla="*/ 2528 h 2629"/>
                <a:gd name="T20" fmla="*/ 3107 w 3115"/>
                <a:gd name="T21" fmla="*/ 2510 h 2629"/>
                <a:gd name="T22" fmla="*/ 3115 w 3115"/>
                <a:gd name="T23" fmla="*/ 345 h 2629"/>
                <a:gd name="T24" fmla="*/ 3032 w 3115"/>
                <a:gd name="T25" fmla="*/ 138 h 2629"/>
                <a:gd name="T26" fmla="*/ 2385 w 3115"/>
                <a:gd name="T27" fmla="*/ 1800 h 2629"/>
                <a:gd name="T28" fmla="*/ 2426 w 3115"/>
                <a:gd name="T29" fmla="*/ 273 h 2629"/>
                <a:gd name="T30" fmla="*/ 2567 w 3115"/>
                <a:gd name="T31" fmla="*/ 331 h 2629"/>
                <a:gd name="T32" fmla="*/ 2567 w 3115"/>
                <a:gd name="T33" fmla="*/ 1800 h 2629"/>
                <a:gd name="T34" fmla="*/ 2567 w 3115"/>
                <a:gd name="T35" fmla="*/ 1801 h 2629"/>
                <a:gd name="T36" fmla="*/ 2523 w 3115"/>
                <a:gd name="T37" fmla="*/ 2141 h 2629"/>
                <a:gd name="T38" fmla="*/ 2428 w 3115"/>
                <a:gd name="T39" fmla="*/ 2102 h 2629"/>
                <a:gd name="T40" fmla="*/ 369 w 3115"/>
                <a:gd name="T41" fmla="*/ 2141 h 2629"/>
                <a:gd name="T42" fmla="*/ 216 w 3115"/>
                <a:gd name="T43" fmla="*/ 1841 h 2629"/>
                <a:gd name="T44" fmla="*/ 216 w 3115"/>
                <a:gd name="T45" fmla="*/ 1836 h 2629"/>
                <a:gd name="T46" fmla="*/ 2176 w 3115"/>
                <a:gd name="T47" fmla="*/ 209 h 2629"/>
                <a:gd name="T48" fmla="*/ 2176 w 3115"/>
                <a:gd name="T49" fmla="*/ 1803 h 2629"/>
                <a:gd name="T50" fmla="*/ 369 w 3115"/>
                <a:gd name="T51" fmla="*/ 2141 h 2629"/>
                <a:gd name="T52" fmla="*/ 2907 w 3115"/>
                <a:gd name="T53" fmla="*/ 345 h 2629"/>
                <a:gd name="T54" fmla="*/ 702 w 3115"/>
                <a:gd name="T55" fmla="*/ 2414 h 2629"/>
                <a:gd name="T56" fmla="*/ 2529 w 3115"/>
                <a:gd name="T57" fmla="*/ 2349 h 2629"/>
                <a:gd name="T58" fmla="*/ 2534 w 3115"/>
                <a:gd name="T59" fmla="*/ 2349 h 2629"/>
                <a:gd name="T60" fmla="*/ 2775 w 3115"/>
                <a:gd name="T61" fmla="*/ 1800 h 2629"/>
                <a:gd name="T62" fmla="*/ 2775 w 3115"/>
                <a:gd name="T63" fmla="*/ 339 h 2629"/>
                <a:gd name="T64" fmla="*/ 2786 w 3115"/>
                <a:gd name="T65" fmla="*/ 280 h 2629"/>
                <a:gd name="T66" fmla="*/ 2820 w 3115"/>
                <a:gd name="T67" fmla="*/ 271 h 2629"/>
                <a:gd name="T68" fmla="*/ 2843 w 3115"/>
                <a:gd name="T69" fmla="*/ 270 h 2629"/>
                <a:gd name="T70" fmla="*/ 2908 w 3115"/>
                <a:gd name="T71" fmla="*/ 327 h 2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15" h="2629">
                  <a:moveTo>
                    <a:pt x="3032" y="138"/>
                  </a:moveTo>
                  <a:cubicBezTo>
                    <a:pt x="2985" y="94"/>
                    <a:pt x="2922" y="67"/>
                    <a:pt x="2856" y="63"/>
                  </a:cubicBezTo>
                  <a:cubicBezTo>
                    <a:pt x="2851" y="62"/>
                    <a:pt x="2844" y="62"/>
                    <a:pt x="2835" y="62"/>
                  </a:cubicBezTo>
                  <a:cubicBezTo>
                    <a:pt x="2822" y="63"/>
                    <a:pt x="2809" y="63"/>
                    <a:pt x="2796" y="64"/>
                  </a:cubicBezTo>
                  <a:cubicBezTo>
                    <a:pt x="2426" y="64"/>
                    <a:pt x="2426" y="64"/>
                    <a:pt x="2426" y="64"/>
                  </a:cubicBezTo>
                  <a:cubicBezTo>
                    <a:pt x="2410" y="64"/>
                    <a:pt x="2394" y="68"/>
                    <a:pt x="2381" y="75"/>
                  </a:cubicBezTo>
                  <a:cubicBezTo>
                    <a:pt x="2368" y="32"/>
                    <a:pt x="2328" y="0"/>
                    <a:pt x="228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5" y="0"/>
                    <a:pt x="8" y="47"/>
                    <a:pt x="8" y="104"/>
                  </a:cubicBezTo>
                  <a:cubicBezTo>
                    <a:pt x="8" y="1836"/>
                    <a:pt x="8" y="1836"/>
                    <a:pt x="8" y="1836"/>
                  </a:cubicBezTo>
                  <a:cubicBezTo>
                    <a:pt x="8" y="1836"/>
                    <a:pt x="8" y="1836"/>
                    <a:pt x="8" y="1836"/>
                  </a:cubicBezTo>
                  <a:cubicBezTo>
                    <a:pt x="0" y="2014"/>
                    <a:pt x="43" y="2133"/>
                    <a:pt x="107" y="2212"/>
                  </a:cubicBezTo>
                  <a:cubicBezTo>
                    <a:pt x="172" y="2293"/>
                    <a:pt x="256" y="2330"/>
                    <a:pt x="331" y="2345"/>
                  </a:cubicBezTo>
                  <a:cubicBezTo>
                    <a:pt x="340" y="2348"/>
                    <a:pt x="350" y="2349"/>
                    <a:pt x="360" y="2349"/>
                  </a:cubicBezTo>
                  <a:cubicBezTo>
                    <a:pt x="494" y="2349"/>
                    <a:pt x="494" y="2349"/>
                    <a:pt x="494" y="2349"/>
                  </a:cubicBezTo>
                  <a:cubicBezTo>
                    <a:pt x="494" y="2518"/>
                    <a:pt x="494" y="2518"/>
                    <a:pt x="494" y="2518"/>
                  </a:cubicBezTo>
                  <a:cubicBezTo>
                    <a:pt x="494" y="2576"/>
                    <a:pt x="540" y="2623"/>
                    <a:pt x="598" y="2623"/>
                  </a:cubicBezTo>
                  <a:cubicBezTo>
                    <a:pt x="2967" y="2623"/>
                    <a:pt x="2967" y="2623"/>
                    <a:pt x="2967" y="2623"/>
                  </a:cubicBezTo>
                  <a:cubicBezTo>
                    <a:pt x="2979" y="2627"/>
                    <a:pt x="2991" y="2629"/>
                    <a:pt x="3004" y="2629"/>
                  </a:cubicBezTo>
                  <a:cubicBezTo>
                    <a:pt x="3060" y="2629"/>
                    <a:pt x="3106" y="2584"/>
                    <a:pt x="3107" y="2528"/>
                  </a:cubicBezTo>
                  <a:cubicBezTo>
                    <a:pt x="3108" y="2525"/>
                    <a:pt x="3108" y="2522"/>
                    <a:pt x="3108" y="2518"/>
                  </a:cubicBezTo>
                  <a:cubicBezTo>
                    <a:pt x="3108" y="2516"/>
                    <a:pt x="3108" y="2513"/>
                    <a:pt x="3107" y="2510"/>
                  </a:cubicBezTo>
                  <a:cubicBezTo>
                    <a:pt x="3115" y="345"/>
                    <a:pt x="3115" y="345"/>
                    <a:pt x="3115" y="345"/>
                  </a:cubicBezTo>
                  <a:cubicBezTo>
                    <a:pt x="3115" y="345"/>
                    <a:pt x="3115" y="345"/>
                    <a:pt x="3115" y="345"/>
                  </a:cubicBezTo>
                  <a:cubicBezTo>
                    <a:pt x="3115" y="340"/>
                    <a:pt x="3115" y="334"/>
                    <a:pt x="3115" y="325"/>
                  </a:cubicBezTo>
                  <a:cubicBezTo>
                    <a:pt x="3114" y="249"/>
                    <a:pt x="3082" y="184"/>
                    <a:pt x="3032" y="138"/>
                  </a:cubicBezTo>
                  <a:close/>
                  <a:moveTo>
                    <a:pt x="2384" y="1812"/>
                  </a:moveTo>
                  <a:cubicBezTo>
                    <a:pt x="2384" y="1808"/>
                    <a:pt x="2385" y="1804"/>
                    <a:pt x="2385" y="1800"/>
                  </a:cubicBezTo>
                  <a:cubicBezTo>
                    <a:pt x="2385" y="264"/>
                    <a:pt x="2385" y="264"/>
                    <a:pt x="2385" y="264"/>
                  </a:cubicBezTo>
                  <a:cubicBezTo>
                    <a:pt x="2397" y="270"/>
                    <a:pt x="2412" y="273"/>
                    <a:pt x="2426" y="273"/>
                  </a:cubicBezTo>
                  <a:cubicBezTo>
                    <a:pt x="2571" y="273"/>
                    <a:pt x="2571" y="273"/>
                    <a:pt x="2571" y="273"/>
                  </a:cubicBezTo>
                  <a:cubicBezTo>
                    <a:pt x="2568" y="291"/>
                    <a:pt x="2567" y="310"/>
                    <a:pt x="2567" y="331"/>
                  </a:cubicBezTo>
                  <a:cubicBezTo>
                    <a:pt x="2567" y="334"/>
                    <a:pt x="2567" y="336"/>
                    <a:pt x="2567" y="339"/>
                  </a:cubicBezTo>
                  <a:cubicBezTo>
                    <a:pt x="2567" y="1800"/>
                    <a:pt x="2567" y="1800"/>
                    <a:pt x="2567" y="1800"/>
                  </a:cubicBezTo>
                  <a:cubicBezTo>
                    <a:pt x="2567" y="1800"/>
                    <a:pt x="2567" y="1800"/>
                    <a:pt x="2567" y="1800"/>
                  </a:cubicBezTo>
                  <a:cubicBezTo>
                    <a:pt x="2567" y="1801"/>
                    <a:pt x="2567" y="1801"/>
                    <a:pt x="2567" y="1801"/>
                  </a:cubicBezTo>
                  <a:cubicBezTo>
                    <a:pt x="2569" y="1929"/>
                    <a:pt x="2558" y="2027"/>
                    <a:pt x="2537" y="2092"/>
                  </a:cubicBezTo>
                  <a:cubicBezTo>
                    <a:pt x="2528" y="2122"/>
                    <a:pt x="2524" y="2138"/>
                    <a:pt x="2523" y="2141"/>
                  </a:cubicBezTo>
                  <a:cubicBezTo>
                    <a:pt x="2506" y="2141"/>
                    <a:pt x="2506" y="2141"/>
                    <a:pt x="2506" y="2141"/>
                  </a:cubicBezTo>
                  <a:cubicBezTo>
                    <a:pt x="2474" y="2139"/>
                    <a:pt x="2446" y="2128"/>
                    <a:pt x="2428" y="2102"/>
                  </a:cubicBezTo>
                  <a:cubicBezTo>
                    <a:pt x="2395" y="2054"/>
                    <a:pt x="2378" y="1964"/>
                    <a:pt x="2384" y="1812"/>
                  </a:cubicBezTo>
                  <a:close/>
                  <a:moveTo>
                    <a:pt x="369" y="2141"/>
                  </a:moveTo>
                  <a:cubicBezTo>
                    <a:pt x="334" y="2133"/>
                    <a:pt x="296" y="2116"/>
                    <a:pt x="269" y="2081"/>
                  </a:cubicBezTo>
                  <a:cubicBezTo>
                    <a:pt x="233" y="2038"/>
                    <a:pt x="210" y="1964"/>
                    <a:pt x="216" y="1841"/>
                  </a:cubicBezTo>
                  <a:cubicBezTo>
                    <a:pt x="216" y="1840"/>
                    <a:pt x="216" y="1838"/>
                    <a:pt x="216" y="1836"/>
                  </a:cubicBezTo>
                  <a:cubicBezTo>
                    <a:pt x="216" y="1836"/>
                    <a:pt x="216" y="1836"/>
                    <a:pt x="216" y="1836"/>
                  </a:cubicBezTo>
                  <a:cubicBezTo>
                    <a:pt x="216" y="209"/>
                    <a:pt x="216" y="209"/>
                    <a:pt x="216" y="209"/>
                  </a:cubicBezTo>
                  <a:cubicBezTo>
                    <a:pt x="2176" y="209"/>
                    <a:pt x="2176" y="209"/>
                    <a:pt x="2176" y="209"/>
                  </a:cubicBezTo>
                  <a:cubicBezTo>
                    <a:pt x="2176" y="1800"/>
                    <a:pt x="2176" y="1800"/>
                    <a:pt x="2176" y="1800"/>
                  </a:cubicBezTo>
                  <a:cubicBezTo>
                    <a:pt x="2176" y="1803"/>
                    <a:pt x="2176" y="1803"/>
                    <a:pt x="2176" y="1803"/>
                  </a:cubicBezTo>
                  <a:cubicBezTo>
                    <a:pt x="2170" y="1951"/>
                    <a:pt x="2186" y="2060"/>
                    <a:pt x="2216" y="2141"/>
                  </a:cubicBezTo>
                  <a:lnTo>
                    <a:pt x="369" y="2141"/>
                  </a:lnTo>
                  <a:close/>
                  <a:moveTo>
                    <a:pt x="2907" y="332"/>
                  </a:moveTo>
                  <a:cubicBezTo>
                    <a:pt x="2907" y="336"/>
                    <a:pt x="2907" y="341"/>
                    <a:pt x="2907" y="345"/>
                  </a:cubicBezTo>
                  <a:cubicBezTo>
                    <a:pt x="2900" y="2414"/>
                    <a:pt x="2900" y="2414"/>
                    <a:pt x="2900" y="2414"/>
                  </a:cubicBezTo>
                  <a:cubicBezTo>
                    <a:pt x="702" y="2414"/>
                    <a:pt x="702" y="2414"/>
                    <a:pt x="702" y="2414"/>
                  </a:cubicBezTo>
                  <a:cubicBezTo>
                    <a:pt x="702" y="2349"/>
                    <a:pt x="702" y="2349"/>
                    <a:pt x="702" y="2349"/>
                  </a:cubicBezTo>
                  <a:cubicBezTo>
                    <a:pt x="2529" y="2349"/>
                    <a:pt x="2529" y="2349"/>
                    <a:pt x="2529" y="2349"/>
                  </a:cubicBezTo>
                  <a:cubicBezTo>
                    <a:pt x="2529" y="2349"/>
                    <a:pt x="2529" y="2349"/>
                    <a:pt x="2529" y="2349"/>
                  </a:cubicBezTo>
                  <a:cubicBezTo>
                    <a:pt x="2531" y="2349"/>
                    <a:pt x="2532" y="2349"/>
                    <a:pt x="2534" y="2349"/>
                  </a:cubicBezTo>
                  <a:cubicBezTo>
                    <a:pt x="2627" y="2344"/>
                    <a:pt x="2696" y="2277"/>
                    <a:pt x="2735" y="2155"/>
                  </a:cubicBezTo>
                  <a:cubicBezTo>
                    <a:pt x="2762" y="2070"/>
                    <a:pt x="2777" y="1950"/>
                    <a:pt x="2775" y="1800"/>
                  </a:cubicBezTo>
                  <a:cubicBezTo>
                    <a:pt x="2775" y="1800"/>
                    <a:pt x="2775" y="1800"/>
                    <a:pt x="2775" y="1800"/>
                  </a:cubicBezTo>
                  <a:cubicBezTo>
                    <a:pt x="2775" y="339"/>
                    <a:pt x="2775" y="339"/>
                    <a:pt x="2775" y="339"/>
                  </a:cubicBezTo>
                  <a:cubicBezTo>
                    <a:pt x="2775" y="335"/>
                    <a:pt x="2775" y="332"/>
                    <a:pt x="2775" y="328"/>
                  </a:cubicBezTo>
                  <a:cubicBezTo>
                    <a:pt x="2775" y="299"/>
                    <a:pt x="2779" y="285"/>
                    <a:pt x="2786" y="280"/>
                  </a:cubicBezTo>
                  <a:cubicBezTo>
                    <a:pt x="2791" y="277"/>
                    <a:pt x="2797" y="274"/>
                    <a:pt x="2805" y="273"/>
                  </a:cubicBezTo>
                  <a:cubicBezTo>
                    <a:pt x="2810" y="272"/>
                    <a:pt x="2815" y="272"/>
                    <a:pt x="2820" y="271"/>
                  </a:cubicBezTo>
                  <a:cubicBezTo>
                    <a:pt x="2826" y="270"/>
                    <a:pt x="2831" y="270"/>
                    <a:pt x="2837" y="270"/>
                  </a:cubicBezTo>
                  <a:cubicBezTo>
                    <a:pt x="2843" y="270"/>
                    <a:pt x="2843" y="270"/>
                    <a:pt x="2843" y="270"/>
                  </a:cubicBezTo>
                  <a:cubicBezTo>
                    <a:pt x="2861" y="272"/>
                    <a:pt x="2878" y="279"/>
                    <a:pt x="2891" y="290"/>
                  </a:cubicBezTo>
                  <a:cubicBezTo>
                    <a:pt x="2901" y="300"/>
                    <a:pt x="2907" y="312"/>
                    <a:pt x="2908" y="327"/>
                  </a:cubicBezTo>
                  <a:lnTo>
                    <a:pt x="2907" y="33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170"/>
            <p:cNvSpPr>
              <a:spLocks/>
            </p:cNvSpPr>
            <p:nvPr/>
          </p:nvSpPr>
          <p:spPr bwMode="auto">
            <a:xfrm>
              <a:off x="951" y="644"/>
              <a:ext cx="619" cy="1108"/>
            </a:xfrm>
            <a:custGeom>
              <a:avLst/>
              <a:gdLst>
                <a:gd name="T0" fmla="*/ 203 w 619"/>
                <a:gd name="T1" fmla="*/ 518 h 1108"/>
                <a:gd name="T2" fmla="*/ 368 w 619"/>
                <a:gd name="T3" fmla="*/ 1108 h 1108"/>
                <a:gd name="T4" fmla="*/ 619 w 619"/>
                <a:gd name="T5" fmla="*/ 1108 h 1108"/>
                <a:gd name="T6" fmla="*/ 619 w 619"/>
                <a:gd name="T7" fmla="*/ 0 h 1108"/>
                <a:gd name="T8" fmla="*/ 415 w 619"/>
                <a:gd name="T9" fmla="*/ 0 h 1108"/>
                <a:gd name="T10" fmla="*/ 415 w 619"/>
                <a:gd name="T11" fmla="*/ 505 h 1108"/>
                <a:gd name="T12" fmla="*/ 276 w 619"/>
                <a:gd name="T13" fmla="*/ 0 h 1108"/>
                <a:gd name="T14" fmla="*/ 0 w 619"/>
                <a:gd name="T15" fmla="*/ 0 h 1108"/>
                <a:gd name="T16" fmla="*/ 0 w 619"/>
                <a:gd name="T17" fmla="*/ 1108 h 1108"/>
                <a:gd name="T18" fmla="*/ 203 w 619"/>
                <a:gd name="T19" fmla="*/ 1108 h 1108"/>
                <a:gd name="T20" fmla="*/ 203 w 619"/>
                <a:gd name="T21" fmla="*/ 518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9" h="1108">
                  <a:moveTo>
                    <a:pt x="203" y="518"/>
                  </a:moveTo>
                  <a:lnTo>
                    <a:pt x="368" y="1108"/>
                  </a:lnTo>
                  <a:lnTo>
                    <a:pt x="619" y="1108"/>
                  </a:lnTo>
                  <a:lnTo>
                    <a:pt x="619" y="0"/>
                  </a:lnTo>
                  <a:lnTo>
                    <a:pt x="415" y="0"/>
                  </a:lnTo>
                  <a:lnTo>
                    <a:pt x="415" y="505"/>
                  </a:lnTo>
                  <a:lnTo>
                    <a:pt x="276" y="0"/>
                  </a:lnTo>
                  <a:lnTo>
                    <a:pt x="0" y="0"/>
                  </a:lnTo>
                  <a:lnTo>
                    <a:pt x="0" y="1108"/>
                  </a:lnTo>
                  <a:lnTo>
                    <a:pt x="203" y="1108"/>
                  </a:lnTo>
                  <a:lnTo>
                    <a:pt x="203" y="51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171"/>
            <p:cNvSpPr>
              <a:spLocks/>
            </p:cNvSpPr>
            <p:nvPr/>
          </p:nvSpPr>
          <p:spPr bwMode="auto">
            <a:xfrm>
              <a:off x="1623" y="644"/>
              <a:ext cx="476" cy="1108"/>
            </a:xfrm>
            <a:custGeom>
              <a:avLst/>
              <a:gdLst>
                <a:gd name="T0" fmla="*/ 476 w 476"/>
                <a:gd name="T1" fmla="*/ 967 h 1108"/>
                <a:gd name="T2" fmla="*/ 243 w 476"/>
                <a:gd name="T3" fmla="*/ 967 h 1108"/>
                <a:gd name="T4" fmla="*/ 243 w 476"/>
                <a:gd name="T5" fmla="*/ 577 h 1108"/>
                <a:gd name="T6" fmla="*/ 452 w 476"/>
                <a:gd name="T7" fmla="*/ 577 h 1108"/>
                <a:gd name="T8" fmla="*/ 452 w 476"/>
                <a:gd name="T9" fmla="*/ 443 h 1108"/>
                <a:gd name="T10" fmla="*/ 243 w 476"/>
                <a:gd name="T11" fmla="*/ 443 h 1108"/>
                <a:gd name="T12" fmla="*/ 243 w 476"/>
                <a:gd name="T13" fmla="*/ 143 h 1108"/>
                <a:gd name="T14" fmla="*/ 473 w 476"/>
                <a:gd name="T15" fmla="*/ 143 h 1108"/>
                <a:gd name="T16" fmla="*/ 473 w 476"/>
                <a:gd name="T17" fmla="*/ 0 h 1108"/>
                <a:gd name="T18" fmla="*/ 0 w 476"/>
                <a:gd name="T19" fmla="*/ 0 h 1108"/>
                <a:gd name="T20" fmla="*/ 0 w 476"/>
                <a:gd name="T21" fmla="*/ 1108 h 1108"/>
                <a:gd name="T22" fmla="*/ 476 w 476"/>
                <a:gd name="T23" fmla="*/ 1108 h 1108"/>
                <a:gd name="T24" fmla="*/ 476 w 476"/>
                <a:gd name="T25" fmla="*/ 967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6" h="1108">
                  <a:moveTo>
                    <a:pt x="476" y="967"/>
                  </a:moveTo>
                  <a:lnTo>
                    <a:pt x="243" y="967"/>
                  </a:lnTo>
                  <a:lnTo>
                    <a:pt x="243" y="577"/>
                  </a:lnTo>
                  <a:lnTo>
                    <a:pt x="452" y="577"/>
                  </a:lnTo>
                  <a:lnTo>
                    <a:pt x="452" y="443"/>
                  </a:lnTo>
                  <a:lnTo>
                    <a:pt x="243" y="443"/>
                  </a:lnTo>
                  <a:lnTo>
                    <a:pt x="243" y="143"/>
                  </a:lnTo>
                  <a:lnTo>
                    <a:pt x="473" y="143"/>
                  </a:lnTo>
                  <a:lnTo>
                    <a:pt x="473" y="0"/>
                  </a:lnTo>
                  <a:lnTo>
                    <a:pt x="0" y="0"/>
                  </a:lnTo>
                  <a:lnTo>
                    <a:pt x="0" y="1108"/>
                  </a:lnTo>
                  <a:lnTo>
                    <a:pt x="476" y="1108"/>
                  </a:lnTo>
                  <a:lnTo>
                    <a:pt x="476" y="96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172"/>
            <p:cNvSpPr>
              <a:spLocks/>
            </p:cNvSpPr>
            <p:nvPr/>
          </p:nvSpPr>
          <p:spPr bwMode="auto">
            <a:xfrm>
              <a:off x="2119" y="644"/>
              <a:ext cx="986" cy="1108"/>
            </a:xfrm>
            <a:custGeom>
              <a:avLst/>
              <a:gdLst>
                <a:gd name="T0" fmla="*/ 386 w 986"/>
                <a:gd name="T1" fmla="*/ 1108 h 1108"/>
                <a:gd name="T2" fmla="*/ 469 w 986"/>
                <a:gd name="T3" fmla="*/ 497 h 1108"/>
                <a:gd name="T4" fmla="*/ 556 w 986"/>
                <a:gd name="T5" fmla="*/ 1108 h 1108"/>
                <a:gd name="T6" fmla="*/ 845 w 986"/>
                <a:gd name="T7" fmla="*/ 1108 h 1108"/>
                <a:gd name="T8" fmla="*/ 986 w 986"/>
                <a:gd name="T9" fmla="*/ 0 h 1108"/>
                <a:gd name="T10" fmla="*/ 787 w 986"/>
                <a:gd name="T11" fmla="*/ 0 h 1108"/>
                <a:gd name="T12" fmla="*/ 705 w 986"/>
                <a:gd name="T13" fmla="*/ 512 h 1108"/>
                <a:gd name="T14" fmla="*/ 638 w 986"/>
                <a:gd name="T15" fmla="*/ 0 h 1108"/>
                <a:gd name="T16" fmla="*/ 363 w 986"/>
                <a:gd name="T17" fmla="*/ 0 h 1108"/>
                <a:gd name="T18" fmla="*/ 281 w 986"/>
                <a:gd name="T19" fmla="*/ 512 h 1108"/>
                <a:gd name="T20" fmla="*/ 219 w 986"/>
                <a:gd name="T21" fmla="*/ 0 h 1108"/>
                <a:gd name="T22" fmla="*/ 0 w 986"/>
                <a:gd name="T23" fmla="*/ 0 h 1108"/>
                <a:gd name="T24" fmla="*/ 138 w 986"/>
                <a:gd name="T25" fmla="*/ 1108 h 1108"/>
                <a:gd name="T26" fmla="*/ 386 w 986"/>
                <a:gd name="T27" fmla="*/ 1108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6" h="1108">
                  <a:moveTo>
                    <a:pt x="386" y="1108"/>
                  </a:moveTo>
                  <a:lnTo>
                    <a:pt x="469" y="497"/>
                  </a:lnTo>
                  <a:lnTo>
                    <a:pt x="556" y="1108"/>
                  </a:lnTo>
                  <a:lnTo>
                    <a:pt x="845" y="1108"/>
                  </a:lnTo>
                  <a:lnTo>
                    <a:pt x="986" y="0"/>
                  </a:lnTo>
                  <a:lnTo>
                    <a:pt x="787" y="0"/>
                  </a:lnTo>
                  <a:lnTo>
                    <a:pt x="705" y="512"/>
                  </a:lnTo>
                  <a:lnTo>
                    <a:pt x="638" y="0"/>
                  </a:lnTo>
                  <a:lnTo>
                    <a:pt x="363" y="0"/>
                  </a:lnTo>
                  <a:lnTo>
                    <a:pt x="281" y="512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138" y="1108"/>
                  </a:lnTo>
                  <a:lnTo>
                    <a:pt x="386" y="110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Rectangle 173"/>
            <p:cNvSpPr>
              <a:spLocks noChangeArrowheads="1"/>
            </p:cNvSpPr>
            <p:nvPr/>
          </p:nvSpPr>
          <p:spPr bwMode="auto">
            <a:xfrm>
              <a:off x="990" y="3127"/>
              <a:ext cx="2612" cy="172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Rectangle 174"/>
            <p:cNvSpPr>
              <a:spLocks noChangeArrowheads="1"/>
            </p:cNvSpPr>
            <p:nvPr/>
          </p:nvSpPr>
          <p:spPr bwMode="auto">
            <a:xfrm>
              <a:off x="990" y="2763"/>
              <a:ext cx="2612" cy="171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Rectangle 175"/>
            <p:cNvSpPr>
              <a:spLocks noChangeArrowheads="1"/>
            </p:cNvSpPr>
            <p:nvPr/>
          </p:nvSpPr>
          <p:spPr bwMode="auto">
            <a:xfrm>
              <a:off x="990" y="2053"/>
              <a:ext cx="2612" cy="171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176"/>
            <p:cNvSpPr>
              <a:spLocks/>
            </p:cNvSpPr>
            <p:nvPr/>
          </p:nvSpPr>
          <p:spPr bwMode="auto">
            <a:xfrm>
              <a:off x="3135" y="635"/>
              <a:ext cx="554" cy="1127"/>
            </a:xfrm>
            <a:custGeom>
              <a:avLst/>
              <a:gdLst>
                <a:gd name="T0" fmla="*/ 194 w 337"/>
                <a:gd name="T1" fmla="*/ 262 h 686"/>
                <a:gd name="T2" fmla="*/ 144 w 337"/>
                <a:gd name="T3" fmla="*/ 174 h 686"/>
                <a:gd name="T4" fmla="*/ 142 w 337"/>
                <a:gd name="T5" fmla="*/ 130 h 686"/>
                <a:gd name="T6" fmla="*/ 168 w 337"/>
                <a:gd name="T7" fmla="*/ 91 h 686"/>
                <a:gd name="T8" fmla="*/ 190 w 337"/>
                <a:gd name="T9" fmla="*/ 112 h 686"/>
                <a:gd name="T10" fmla="*/ 190 w 337"/>
                <a:gd name="T11" fmla="*/ 236 h 686"/>
                <a:gd name="T12" fmla="*/ 325 w 337"/>
                <a:gd name="T13" fmla="*/ 236 h 686"/>
                <a:gd name="T14" fmla="*/ 325 w 337"/>
                <a:gd name="T15" fmla="*/ 119 h 686"/>
                <a:gd name="T16" fmla="*/ 171 w 337"/>
                <a:gd name="T17" fmla="*/ 0 h 686"/>
                <a:gd name="T18" fmla="*/ 0 w 337"/>
                <a:gd name="T19" fmla="*/ 131 h 686"/>
                <a:gd name="T20" fmla="*/ 0 w 337"/>
                <a:gd name="T21" fmla="*/ 207 h 686"/>
                <a:gd name="T22" fmla="*/ 23 w 337"/>
                <a:gd name="T23" fmla="*/ 276 h 686"/>
                <a:gd name="T24" fmla="*/ 141 w 337"/>
                <a:gd name="T25" fmla="*/ 399 h 686"/>
                <a:gd name="T26" fmla="*/ 190 w 337"/>
                <a:gd name="T27" fmla="*/ 485 h 686"/>
                <a:gd name="T28" fmla="*/ 190 w 337"/>
                <a:gd name="T29" fmla="*/ 565 h 686"/>
                <a:gd name="T30" fmla="*/ 163 w 337"/>
                <a:gd name="T31" fmla="*/ 588 h 686"/>
                <a:gd name="T32" fmla="*/ 135 w 337"/>
                <a:gd name="T33" fmla="*/ 565 h 686"/>
                <a:gd name="T34" fmla="*/ 135 w 337"/>
                <a:gd name="T35" fmla="*/ 410 h 686"/>
                <a:gd name="T36" fmla="*/ 0 w 337"/>
                <a:gd name="T37" fmla="*/ 410 h 686"/>
                <a:gd name="T38" fmla="*/ 0 w 337"/>
                <a:gd name="T39" fmla="*/ 564 h 686"/>
                <a:gd name="T40" fmla="*/ 166 w 337"/>
                <a:gd name="T41" fmla="*/ 686 h 686"/>
                <a:gd name="T42" fmla="*/ 337 w 337"/>
                <a:gd name="T43" fmla="*/ 552 h 686"/>
                <a:gd name="T44" fmla="*/ 337 w 337"/>
                <a:gd name="T45" fmla="*/ 466 h 686"/>
                <a:gd name="T46" fmla="*/ 312 w 337"/>
                <a:gd name="T47" fmla="*/ 386 h 686"/>
                <a:gd name="T48" fmla="*/ 194 w 337"/>
                <a:gd name="T49" fmla="*/ 262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7" h="686">
                  <a:moveTo>
                    <a:pt x="194" y="262"/>
                  </a:moveTo>
                  <a:cubicBezTo>
                    <a:pt x="161" y="228"/>
                    <a:pt x="144" y="199"/>
                    <a:pt x="144" y="174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2" y="104"/>
                    <a:pt x="150" y="91"/>
                    <a:pt x="168" y="91"/>
                  </a:cubicBezTo>
                  <a:cubicBezTo>
                    <a:pt x="182" y="91"/>
                    <a:pt x="190" y="98"/>
                    <a:pt x="190" y="112"/>
                  </a:cubicBezTo>
                  <a:cubicBezTo>
                    <a:pt x="190" y="236"/>
                    <a:pt x="190" y="236"/>
                    <a:pt x="190" y="236"/>
                  </a:cubicBezTo>
                  <a:cubicBezTo>
                    <a:pt x="325" y="236"/>
                    <a:pt x="325" y="236"/>
                    <a:pt x="325" y="236"/>
                  </a:cubicBezTo>
                  <a:cubicBezTo>
                    <a:pt x="325" y="119"/>
                    <a:pt x="325" y="119"/>
                    <a:pt x="325" y="119"/>
                  </a:cubicBezTo>
                  <a:cubicBezTo>
                    <a:pt x="325" y="39"/>
                    <a:pt x="274" y="0"/>
                    <a:pt x="171" y="0"/>
                  </a:cubicBezTo>
                  <a:cubicBezTo>
                    <a:pt x="57" y="0"/>
                    <a:pt x="0" y="43"/>
                    <a:pt x="0" y="131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32"/>
                    <a:pt x="8" y="255"/>
                    <a:pt x="23" y="276"/>
                  </a:cubicBezTo>
                  <a:cubicBezTo>
                    <a:pt x="38" y="297"/>
                    <a:pt x="78" y="338"/>
                    <a:pt x="141" y="399"/>
                  </a:cubicBezTo>
                  <a:cubicBezTo>
                    <a:pt x="173" y="432"/>
                    <a:pt x="190" y="461"/>
                    <a:pt x="190" y="485"/>
                  </a:cubicBezTo>
                  <a:cubicBezTo>
                    <a:pt x="190" y="565"/>
                    <a:pt x="190" y="565"/>
                    <a:pt x="190" y="565"/>
                  </a:cubicBezTo>
                  <a:cubicBezTo>
                    <a:pt x="190" y="580"/>
                    <a:pt x="181" y="588"/>
                    <a:pt x="163" y="588"/>
                  </a:cubicBezTo>
                  <a:cubicBezTo>
                    <a:pt x="144" y="588"/>
                    <a:pt x="135" y="580"/>
                    <a:pt x="135" y="565"/>
                  </a:cubicBezTo>
                  <a:cubicBezTo>
                    <a:pt x="135" y="410"/>
                    <a:pt x="135" y="410"/>
                    <a:pt x="135" y="410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646"/>
                    <a:pt x="55" y="686"/>
                    <a:pt x="166" y="686"/>
                  </a:cubicBezTo>
                  <a:cubicBezTo>
                    <a:pt x="280" y="686"/>
                    <a:pt x="337" y="642"/>
                    <a:pt x="337" y="552"/>
                  </a:cubicBezTo>
                  <a:cubicBezTo>
                    <a:pt x="337" y="466"/>
                    <a:pt x="337" y="466"/>
                    <a:pt x="337" y="466"/>
                  </a:cubicBezTo>
                  <a:cubicBezTo>
                    <a:pt x="337" y="436"/>
                    <a:pt x="329" y="409"/>
                    <a:pt x="312" y="386"/>
                  </a:cubicBezTo>
                  <a:cubicBezTo>
                    <a:pt x="295" y="362"/>
                    <a:pt x="256" y="321"/>
                    <a:pt x="194" y="26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Rectangle 177"/>
            <p:cNvSpPr>
              <a:spLocks noChangeArrowheads="1"/>
            </p:cNvSpPr>
            <p:nvPr/>
          </p:nvSpPr>
          <p:spPr bwMode="auto">
            <a:xfrm>
              <a:off x="990" y="2410"/>
              <a:ext cx="2612" cy="171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TextBox 4"/>
          <p:cNvSpPr txBox="1">
            <a:spLocks noChangeArrowheads="1"/>
          </p:cNvSpPr>
          <p:nvPr/>
        </p:nvSpPr>
        <p:spPr bwMode="auto">
          <a:xfrm>
            <a:off x="1063044" y="4731990"/>
            <a:ext cx="4702188" cy="21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800" dirty="0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Fonte: Stime Centro Studi </a:t>
            </a:r>
            <a:r>
              <a:rPr lang="it-IT" sz="800" dirty="0" err="1" smtClean="0">
                <a:solidFill>
                  <a:srgbClr val="545658"/>
                </a:solidFill>
                <a:latin typeface="+mj-lt"/>
                <a:cs typeface="Calibri" pitchFamily="34" charset="0"/>
              </a:rPr>
              <a:t>AssoCom</a:t>
            </a:r>
            <a:endParaRPr lang="it-IT" sz="800" dirty="0">
              <a:solidFill>
                <a:srgbClr val="545658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07" name="Rettangolo 106"/>
          <p:cNvSpPr/>
          <p:nvPr/>
        </p:nvSpPr>
        <p:spPr>
          <a:xfrm>
            <a:off x="6351354" y="849045"/>
            <a:ext cx="1244981" cy="3489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8" name="Rettangolo 107"/>
          <p:cNvSpPr/>
          <p:nvPr/>
        </p:nvSpPr>
        <p:spPr>
          <a:xfrm>
            <a:off x="5415170" y="849045"/>
            <a:ext cx="1008112" cy="3489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Rettangolo 108"/>
          <p:cNvSpPr/>
          <p:nvPr/>
        </p:nvSpPr>
        <p:spPr>
          <a:xfrm>
            <a:off x="4443354" y="849045"/>
            <a:ext cx="1008112" cy="3489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Rettangolo 109"/>
          <p:cNvSpPr/>
          <p:nvPr/>
        </p:nvSpPr>
        <p:spPr>
          <a:xfrm>
            <a:off x="3469641" y="849045"/>
            <a:ext cx="1008112" cy="3489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Rettangolo 111"/>
          <p:cNvSpPr/>
          <p:nvPr/>
        </p:nvSpPr>
        <p:spPr>
          <a:xfrm>
            <a:off x="2510944" y="849045"/>
            <a:ext cx="1008112" cy="3489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Rettangolo 112"/>
          <p:cNvSpPr/>
          <p:nvPr/>
        </p:nvSpPr>
        <p:spPr>
          <a:xfrm>
            <a:off x="1536657" y="849045"/>
            <a:ext cx="1008112" cy="3489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96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2" grpId="0" animBg="1"/>
      <p:bldP spid="113" grpId="0" animBg="1"/>
    </p:bld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2672</TotalTime>
  <Words>503</Words>
  <Application>Microsoft Office PowerPoint</Application>
  <PresentationFormat>Presentazione su schermo (16:9)</PresentationFormat>
  <Paragraphs>165</Paragraphs>
  <Slides>25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1_Tema di Office</vt:lpstr>
      <vt:lpstr>Il mercato pubblicitario in Italia</vt:lpstr>
      <vt:lpstr>L’economia Italiana inizia a risvegliarsi</vt:lpstr>
      <vt:lpstr>Anche per il nostro business qualcosa si muove</vt:lpstr>
      <vt:lpstr>Il motore di tutte le riprese: l'ottimismo del consumatore</vt:lpstr>
      <vt:lpstr>Anche se c’è ancora una lunga strada da fare…</vt:lpstr>
      <vt:lpstr>Investimenti pubblicitari: luce in fondo al tunnel</vt:lpstr>
      <vt:lpstr>Investimenti pubblicitari: luce in fondo al tunnel</vt:lpstr>
      <vt:lpstr>Mezzi "paid": lo scenario di oggi</vt:lpstr>
      <vt:lpstr>Non tutti i mezzi riescono a cogliere l’occasione</vt:lpstr>
      <vt:lpstr>Si fa presto a dire digital</vt:lpstr>
      <vt:lpstr>Si fa presto a (ri)dire digital</vt:lpstr>
      <vt:lpstr>I mezzi non sono più quelli di una volta</vt:lpstr>
      <vt:lpstr>Presentazione standard di PowerPoint</vt:lpstr>
      <vt:lpstr>Come tutti i tunnel, ci porta in un posto diverso</vt:lpstr>
      <vt:lpstr>Come tutti i tunnel, ci porta in un posto diverso</vt:lpstr>
      <vt:lpstr>Un mondo diverso, una ripresa diversa…</vt:lpstr>
      <vt:lpstr>…ma è diverso anche il tunnel</vt:lpstr>
      <vt:lpstr>Sfida/Opportunità #1: Volume</vt:lpstr>
      <vt:lpstr>Sfida/Opportunità #2: Velocità</vt:lpstr>
      <vt:lpstr>Sfida/opportunità #3: Varietà</vt:lpstr>
      <vt:lpstr>L’agenda del 201x</vt:lpstr>
      <vt:lpstr>L’agenda del 201x</vt:lpstr>
      <vt:lpstr>L’agenda del 201x</vt:lpstr>
      <vt:lpstr>Tutto questo creando un nuovo patto con il consumatore</vt:lpstr>
      <vt:lpstr>Ma soprattutto…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Del Frate</dc:creator>
  <cp:lastModifiedBy>Stefano Del Frate</cp:lastModifiedBy>
  <cp:revision>164</cp:revision>
  <dcterms:created xsi:type="dcterms:W3CDTF">2015-02-12T13:45:41Z</dcterms:created>
  <dcterms:modified xsi:type="dcterms:W3CDTF">2015-06-16T16:36:36Z</dcterms:modified>
</cp:coreProperties>
</file>